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80" r:id="rId4"/>
    <p:sldId id="271" r:id="rId5"/>
    <p:sldId id="270" r:id="rId6"/>
    <p:sldId id="269" r:id="rId7"/>
    <p:sldId id="282" r:id="rId8"/>
    <p:sldId id="274" r:id="rId9"/>
    <p:sldId id="268" r:id="rId10"/>
    <p:sldId id="277" r:id="rId11"/>
    <p:sldId id="278" r:id="rId12"/>
    <p:sldId id="283" r:id="rId13"/>
    <p:sldId id="276" r:id="rId14"/>
    <p:sldId id="275" r:id="rId15"/>
    <p:sldId id="284" r:id="rId16"/>
    <p:sldId id="261" r:id="rId17"/>
    <p:sldId id="266" r:id="rId18"/>
    <p:sldId id="285" r:id="rId19"/>
    <p:sldId id="262" r:id="rId20"/>
    <p:sldId id="258" r:id="rId21"/>
    <p:sldId id="273" r:id="rId22"/>
    <p:sldId id="267" r:id="rId23"/>
    <p:sldId id="265"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060FE7-E3FF-408B-81AF-BF7C0D28D17A}" v="5" dt="2021-02-26T15:40:37.026"/>
  </p1510:revLst>
</p1510:revInfo>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0" autoAdjust="0"/>
  </p:normalViewPr>
  <p:slideViewPr>
    <p:cSldViewPr>
      <p:cViewPr varScale="1">
        <p:scale>
          <a:sx n="81" d="100"/>
          <a:sy n="81" d="100"/>
        </p:scale>
        <p:origin x="917" y="62"/>
      </p:cViewPr>
      <p:guideLst>
        <p:guide orient="horz" pos="2160"/>
        <p:guide pos="2880"/>
      </p:guideLst>
    </p:cSldViewPr>
  </p:slideViewPr>
  <p:outlineViewPr>
    <p:cViewPr>
      <p:scale>
        <a:sx n="33" d="100"/>
        <a:sy n="33" d="100"/>
      </p:scale>
      <p:origin x="0" y="120"/>
    </p:cViewPr>
  </p:outlineViewPr>
  <p:notesTextViewPr>
    <p:cViewPr>
      <p:scale>
        <a:sx n="100" d="100"/>
        <a:sy n="100" d="100"/>
      </p:scale>
      <p:origin x="0" y="0"/>
    </p:cViewPr>
  </p:notesTextViewPr>
  <p:notesViewPr>
    <p:cSldViewPr>
      <p:cViewPr varScale="1">
        <p:scale>
          <a:sx n="83" d="100"/>
          <a:sy n="83" d="100"/>
        </p:scale>
        <p:origin x="-390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Lavin Luengo" userId="dce7a0a311c28673" providerId="LiveId" clId="{20060FE7-E3FF-408B-81AF-BF7C0D28D17A}"/>
    <pc:docChg chg="undo custSel addSld delSld modSld">
      <pc:chgData name="Claudia Lavin Luengo" userId="dce7a0a311c28673" providerId="LiveId" clId="{20060FE7-E3FF-408B-81AF-BF7C0D28D17A}" dt="2021-02-26T15:41:34.801" v="9" actId="47"/>
      <pc:docMkLst>
        <pc:docMk/>
      </pc:docMkLst>
      <pc:sldChg chg="addSp delSp modSp mod delAnim">
        <pc:chgData name="Claudia Lavin Luengo" userId="dce7a0a311c28673" providerId="LiveId" clId="{20060FE7-E3FF-408B-81AF-BF7C0D28D17A}" dt="2021-02-24T15:29:20.436" v="0" actId="478"/>
        <pc:sldMkLst>
          <pc:docMk/>
          <pc:sldMk cId="0" sldId="265"/>
        </pc:sldMkLst>
        <pc:spChg chg="add mod">
          <ac:chgData name="Claudia Lavin Luengo" userId="dce7a0a311c28673" providerId="LiveId" clId="{20060FE7-E3FF-408B-81AF-BF7C0D28D17A}" dt="2021-02-24T15:29:20.436" v="0" actId="478"/>
          <ac:spMkLst>
            <pc:docMk/>
            <pc:sldMk cId="0" sldId="265"/>
            <ac:spMk id="3" creationId="{5C208081-ED98-44BF-9BE9-45D5788C0539}"/>
          </ac:spMkLst>
        </pc:spChg>
        <pc:picChg chg="del">
          <ac:chgData name="Claudia Lavin Luengo" userId="dce7a0a311c28673" providerId="LiveId" clId="{20060FE7-E3FF-408B-81AF-BF7C0D28D17A}" dt="2021-02-24T15:29:20.436" v="0" actId="478"/>
          <ac:picMkLst>
            <pc:docMk/>
            <pc:sldMk cId="0" sldId="265"/>
            <ac:picMk id="12" creationId="{00000000-0000-0000-0000-000000000000}"/>
          </ac:picMkLst>
        </pc:picChg>
      </pc:sldChg>
      <pc:sldChg chg="modSp del">
        <pc:chgData name="Claudia Lavin Luengo" userId="dce7a0a311c28673" providerId="LiveId" clId="{20060FE7-E3FF-408B-81AF-BF7C0D28D17A}" dt="2021-02-26T15:41:34.801" v="9" actId="47"/>
        <pc:sldMkLst>
          <pc:docMk/>
          <pc:sldMk cId="0" sldId="279"/>
        </pc:sldMkLst>
        <pc:spChg chg="mod">
          <ac:chgData name="Claudia Lavin Luengo" userId="dce7a0a311c28673" providerId="LiveId" clId="{20060FE7-E3FF-408B-81AF-BF7C0D28D17A}" dt="2021-02-26T15:40:37.026" v="8" actId="20577"/>
          <ac:spMkLst>
            <pc:docMk/>
            <pc:sldMk cId="0" sldId="279"/>
            <ac:spMk id="5" creationId="{00000000-0000-0000-0000-000000000000}"/>
          </ac:spMkLst>
        </pc:spChg>
      </pc:sldChg>
      <pc:sldChg chg="addSp delSp modSp add del mod">
        <pc:chgData name="Claudia Lavin Luengo" userId="dce7a0a311c28673" providerId="LiveId" clId="{20060FE7-E3FF-408B-81AF-BF7C0D28D17A}" dt="2021-02-24T15:31:22.142" v="3" actId="478"/>
        <pc:sldMkLst>
          <pc:docMk/>
          <pc:sldMk cId="0" sldId="283"/>
        </pc:sldMkLst>
        <pc:spChg chg="add mod">
          <ac:chgData name="Claudia Lavin Luengo" userId="dce7a0a311c28673" providerId="LiveId" clId="{20060FE7-E3FF-408B-81AF-BF7C0D28D17A}" dt="2021-02-24T15:31:22.142" v="3" actId="478"/>
          <ac:spMkLst>
            <pc:docMk/>
            <pc:sldMk cId="0" sldId="283"/>
            <ac:spMk id="5" creationId="{9C7A5CA8-6CCA-4BB3-8196-A56D0687B804}"/>
          </ac:spMkLst>
        </pc:spChg>
        <pc:picChg chg="del">
          <ac:chgData name="Claudia Lavin Luengo" userId="dce7a0a311c28673" providerId="LiveId" clId="{20060FE7-E3FF-408B-81AF-BF7C0D28D17A}" dt="2021-02-24T15:31:22.142" v="3" actId="478"/>
          <ac:picMkLst>
            <pc:docMk/>
            <pc:sldMk cId="0" sldId="283"/>
            <ac:picMk id="4" creationId="{00000000-0000-0000-0000-000000000000}"/>
          </ac:picMkLst>
        </pc:picChg>
      </pc:sldChg>
    </pc:docChg>
  </pc:docChgLst>
  <pc:docChgLst>
    <pc:chgData name="Claudia Lavin Luengo" userId="dce7a0a311c28673" providerId="LiveId" clId="{7691B5B1-9042-4F59-8EB9-2A25921A3171}"/>
    <pc:docChg chg="modSld">
      <pc:chgData name="Claudia Lavin Luengo" userId="dce7a0a311c28673" providerId="LiveId" clId="{7691B5B1-9042-4F59-8EB9-2A25921A3171}" dt="2021-01-14T09:34:30.972" v="0" actId="1076"/>
      <pc:docMkLst>
        <pc:docMk/>
      </pc:docMkLst>
      <pc:sldChg chg="modSp mod">
        <pc:chgData name="Claudia Lavin Luengo" userId="dce7a0a311c28673" providerId="LiveId" clId="{7691B5B1-9042-4F59-8EB9-2A25921A3171}" dt="2021-01-14T09:34:30.972" v="0" actId="1076"/>
        <pc:sldMkLst>
          <pc:docMk/>
          <pc:sldMk cId="0" sldId="271"/>
        </pc:sldMkLst>
        <pc:picChg chg="mod">
          <ac:chgData name="Claudia Lavin Luengo" userId="dce7a0a311c28673" providerId="LiveId" clId="{7691B5B1-9042-4F59-8EB9-2A25921A3171}" dt="2021-01-14T09:34:30.972" v="0" actId="1076"/>
          <ac:picMkLst>
            <pc:docMk/>
            <pc:sldMk cId="0" sldId="271"/>
            <ac:picMk id="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186690-6E22-466E-B72C-29B903D381C1}" type="datetimeFigureOut">
              <a:rPr lang="nl-NL" smtClean="0"/>
              <a:t>26-2-2021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D44F3C-21F8-4E5C-85DE-9CA6A122C9AB}"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000" dirty="0"/>
              <a:t>Werking</a:t>
            </a:r>
            <a:r>
              <a:rPr lang="nl-NL" sz="1000" baseline="0" dirty="0"/>
              <a:t> van schrijven. </a:t>
            </a:r>
          </a:p>
          <a:p>
            <a:r>
              <a:rPr lang="nl-NL" sz="1000" baseline="0" dirty="0"/>
              <a:t>Doel van de presentatie.</a:t>
            </a:r>
          </a:p>
          <a:p>
            <a:r>
              <a:rPr lang="nl-NL" sz="1000" baseline="0" dirty="0"/>
              <a:t>In september 2017 ben ik aangenomen bij fier voor een stageplek voor rouw en verliesbegeleiding. Ik heb 5 maanden met jullie mee kunnen kijken bij Kindspoor en ik heb met iedereen een gesprek gehad over welke kennis er is over rouw en verlies en </a:t>
            </a:r>
          </a:p>
          <a:p>
            <a:r>
              <a:rPr lang="nl-NL" sz="1000" baseline="0" dirty="0"/>
              <a:t>Ik heb de presentatie verdeeld in 3 hoofdstukken: verlies / rouw en rouwbegeleiding</a:t>
            </a:r>
          </a:p>
          <a:p>
            <a:r>
              <a:rPr lang="nl-NL" sz="1000" baseline="0" dirty="0"/>
              <a:t>Hierbij heb ik geprobeerd om zoveel mogelijk te voldoen aan jullie wensen die hebben aangegeven in de </a:t>
            </a:r>
            <a:r>
              <a:rPr lang="nl-NL" sz="1000" baseline="0" dirty="0" err="1"/>
              <a:t>intervieuws</a:t>
            </a:r>
            <a:r>
              <a:rPr lang="nl-NL" sz="1000" baseline="0" dirty="0"/>
              <a:t> die ik destijds met jullie heb afgenomen. Daarnaast heb ik geprobeerd om de </a:t>
            </a:r>
            <a:r>
              <a:rPr lang="nl-NL" sz="1000" baseline="0" dirty="0" err="1"/>
              <a:t>presntatie</a:t>
            </a:r>
            <a:r>
              <a:rPr lang="nl-NL" sz="1000" baseline="0" dirty="0"/>
              <a:t> </a:t>
            </a:r>
            <a:r>
              <a:rPr lang="nl-NL" sz="1000" baseline="0" dirty="0" err="1"/>
              <a:t>zodaning</a:t>
            </a:r>
            <a:endParaRPr lang="nl-NL" sz="1000"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2</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14</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17</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Het duale procesmodel van omgaan met verlies (</a:t>
            </a:r>
            <a:r>
              <a:rPr lang="nl-NL" dirty="0" err="1"/>
              <a:t>stroebe</a:t>
            </a:r>
            <a:r>
              <a:rPr lang="nl-NL" dirty="0"/>
              <a:t> en Schut, 1999)</a:t>
            </a:r>
          </a:p>
          <a:p>
            <a:r>
              <a:rPr lang="nl-NL" dirty="0"/>
              <a:t>De pendelbeweging</a:t>
            </a:r>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19</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De blinde vlek binnen scheiding</a:t>
            </a:r>
          </a:p>
          <a:p>
            <a:r>
              <a:rPr lang="nl-NL" dirty="0"/>
              <a:t>Casus </a:t>
            </a:r>
            <a:r>
              <a:rPr lang="nl-NL" dirty="0" err="1"/>
              <a:t>Annelien</a:t>
            </a:r>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20</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a:solidFill>
                  <a:schemeClr val="tx1"/>
                </a:solidFill>
                <a:latin typeface="+mn-lt"/>
                <a:ea typeface="+mn-ea"/>
                <a:cs typeface="+mn-cs"/>
              </a:rPr>
              <a:t>Adviezen. </a:t>
            </a:r>
          </a:p>
          <a:p>
            <a:r>
              <a:rPr lang="nl-NL" sz="1200" kern="1200" dirty="0">
                <a:solidFill>
                  <a:schemeClr val="tx1"/>
                </a:solidFill>
                <a:latin typeface="+mn-lt"/>
                <a:ea typeface="+mn-ea"/>
                <a:cs typeface="+mn-cs"/>
              </a:rPr>
              <a:t>(H) erken je eigen verliezen en je blinde vlekken hierin.</a:t>
            </a:r>
          </a:p>
          <a:p>
            <a:r>
              <a:rPr lang="nl-NL" sz="1200" kern="1200" dirty="0">
                <a:solidFill>
                  <a:schemeClr val="tx1"/>
                </a:solidFill>
                <a:latin typeface="+mn-lt"/>
                <a:ea typeface="+mn-ea"/>
                <a:cs typeface="+mn-cs"/>
              </a:rPr>
              <a:t>Verminderd de kans op secundaire </a:t>
            </a:r>
            <a:r>
              <a:rPr lang="nl-NL" sz="1200" kern="1200" dirty="0" err="1">
                <a:solidFill>
                  <a:schemeClr val="tx1"/>
                </a:solidFill>
                <a:latin typeface="+mn-lt"/>
                <a:ea typeface="+mn-ea"/>
                <a:cs typeface="+mn-cs"/>
              </a:rPr>
              <a:t>victimisatie</a:t>
            </a:r>
            <a:r>
              <a:rPr lang="nl-NL" sz="1200" kern="1200" dirty="0">
                <a:solidFill>
                  <a:schemeClr val="tx1"/>
                </a:solidFill>
                <a:latin typeface="+mn-lt"/>
                <a:ea typeface="+mn-ea"/>
                <a:cs typeface="+mn-cs"/>
              </a:rPr>
              <a:t>.</a:t>
            </a:r>
          </a:p>
          <a:p>
            <a:r>
              <a:rPr lang="nl-NL" sz="1200" kern="1200" dirty="0" err="1">
                <a:solidFill>
                  <a:schemeClr val="tx1"/>
                </a:solidFill>
                <a:latin typeface="+mn-lt"/>
                <a:ea typeface="+mn-ea"/>
                <a:cs typeface="+mn-cs"/>
              </a:rPr>
              <a:t>Psychoeducatie</a:t>
            </a:r>
            <a:r>
              <a:rPr lang="nl-NL" sz="1200" kern="1200" dirty="0">
                <a:solidFill>
                  <a:schemeClr val="tx1"/>
                </a:solidFill>
                <a:latin typeface="+mn-lt"/>
                <a:ea typeface="+mn-ea"/>
                <a:cs typeface="+mn-cs"/>
              </a:rPr>
              <a:t> van rouw aan ouders/verzorgers en kinderen</a:t>
            </a:r>
          </a:p>
          <a:p>
            <a:r>
              <a:rPr lang="nl-NL" sz="1200" kern="1200" dirty="0">
                <a:solidFill>
                  <a:schemeClr val="tx1"/>
                </a:solidFill>
                <a:latin typeface="+mn-lt"/>
                <a:ea typeface="+mn-ea"/>
                <a:cs typeface="+mn-cs"/>
              </a:rPr>
              <a:t>Werkmethoden met kinderen</a:t>
            </a:r>
          </a:p>
          <a:p>
            <a:r>
              <a:rPr lang="nl-NL" sz="1200" kern="1200" dirty="0">
                <a:solidFill>
                  <a:schemeClr val="tx1"/>
                </a:solidFill>
                <a:latin typeface="+mn-lt"/>
                <a:ea typeface="+mn-ea"/>
                <a:cs typeface="+mn-cs"/>
              </a:rPr>
              <a:t>Werken volgens de </a:t>
            </a:r>
            <a:r>
              <a:rPr lang="nl-NL" sz="1200" kern="1200" dirty="0" err="1">
                <a:solidFill>
                  <a:schemeClr val="tx1"/>
                </a:solidFill>
                <a:latin typeface="+mn-lt"/>
                <a:ea typeface="+mn-ea"/>
                <a:cs typeface="+mn-cs"/>
              </a:rPr>
              <a:t>multimethodische</a:t>
            </a:r>
            <a:r>
              <a:rPr lang="nl-NL" sz="1200" kern="1200" dirty="0">
                <a:solidFill>
                  <a:schemeClr val="tx1"/>
                </a:solidFill>
                <a:latin typeface="+mn-lt"/>
                <a:ea typeface="+mn-ea"/>
                <a:cs typeface="+mn-cs"/>
              </a:rPr>
              <a:t> verliesbegeleiding in 3 stappen (verlieskunde H17)</a:t>
            </a:r>
          </a:p>
          <a:p>
            <a:r>
              <a:rPr lang="nl-NL" sz="1200" kern="1200" dirty="0">
                <a:solidFill>
                  <a:schemeClr val="tx1"/>
                </a:solidFill>
                <a:latin typeface="+mn-lt"/>
                <a:ea typeface="+mn-ea"/>
                <a:cs typeface="+mn-cs"/>
              </a:rPr>
              <a:t>Werken met stapeltjesverlies (riet </a:t>
            </a:r>
            <a:r>
              <a:rPr lang="nl-NL" sz="1200" kern="1200" dirty="0" err="1">
                <a:solidFill>
                  <a:schemeClr val="tx1"/>
                </a:solidFill>
                <a:latin typeface="+mn-lt"/>
                <a:ea typeface="+mn-ea"/>
                <a:cs typeface="+mn-cs"/>
              </a:rPr>
              <a:t>fiddelaers</a:t>
            </a:r>
            <a:r>
              <a:rPr lang="nl-NL" sz="1200" kern="1200" dirty="0">
                <a:solidFill>
                  <a:schemeClr val="tx1"/>
                </a:solidFill>
                <a:latin typeface="+mn-lt"/>
                <a:ea typeface="+mn-ea"/>
                <a:cs typeface="+mn-cs"/>
              </a:rPr>
              <a:t>)</a:t>
            </a:r>
          </a:p>
          <a:p>
            <a:r>
              <a:rPr lang="nl-NL" sz="1200" kern="1200" dirty="0">
                <a:solidFill>
                  <a:schemeClr val="tx1"/>
                </a:solidFill>
                <a:latin typeface="+mn-lt"/>
                <a:ea typeface="+mn-ea"/>
                <a:cs typeface="+mn-cs"/>
              </a:rPr>
              <a:t>Verliesgeschiedenis van cliënt in kaart brengen bij DI ; erfenis van verliezen </a:t>
            </a:r>
          </a:p>
          <a:p>
            <a:r>
              <a:rPr lang="nl-NL" sz="1200" kern="1200" dirty="0">
                <a:solidFill>
                  <a:schemeClr val="tx1"/>
                </a:solidFill>
                <a:latin typeface="+mn-lt"/>
                <a:ea typeface="+mn-ea"/>
                <a:cs typeface="+mn-cs"/>
              </a:rPr>
              <a:t> </a:t>
            </a:r>
          </a:p>
          <a:p>
            <a:r>
              <a:rPr lang="nl-NL" sz="1200" kern="1200" dirty="0">
                <a:solidFill>
                  <a:schemeClr val="tx1"/>
                </a:solidFill>
                <a:latin typeface="+mn-lt"/>
                <a:ea typeface="+mn-ea"/>
                <a:cs typeface="+mn-cs"/>
              </a:rPr>
              <a:t>Boeken/literatuur</a:t>
            </a:r>
          </a:p>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21</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22</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23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Wat is verlies?</a:t>
            </a:r>
          </a:p>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a:solidFill>
                  <a:schemeClr val="tx1"/>
                </a:solidFill>
                <a:latin typeface="+mn-lt"/>
                <a:ea typeface="+mn-ea"/>
                <a:cs typeface="+mn-cs"/>
              </a:rPr>
              <a:t> </a:t>
            </a:r>
            <a:r>
              <a:rPr lang="nl-NL" sz="1200" b="1" kern="1200" dirty="0">
                <a:solidFill>
                  <a:schemeClr val="tx1"/>
                </a:solidFill>
                <a:latin typeface="+mn-lt"/>
                <a:ea typeface="+mn-ea"/>
                <a:cs typeface="+mn-cs"/>
              </a:rPr>
              <a:t>Vormen van verlies binnen kindspoor</a:t>
            </a:r>
            <a:endParaRPr lang="nl-NL" sz="1200" kern="1200" dirty="0">
              <a:solidFill>
                <a:schemeClr val="tx1"/>
              </a:solidFill>
              <a:latin typeface="+mn-lt"/>
              <a:ea typeface="+mn-ea"/>
              <a:cs typeface="+mn-cs"/>
            </a:endParaRPr>
          </a:p>
          <a:p>
            <a:pPr lvl="0"/>
            <a:r>
              <a:rPr lang="nl-NL" sz="1200" kern="1200" dirty="0">
                <a:solidFill>
                  <a:schemeClr val="tx1"/>
                </a:solidFill>
                <a:latin typeface="+mn-lt"/>
                <a:ea typeface="+mn-ea"/>
                <a:cs typeface="+mn-cs"/>
              </a:rPr>
              <a:t>Scheiding van de ouders</a:t>
            </a:r>
          </a:p>
          <a:p>
            <a:pPr lvl="0"/>
            <a:r>
              <a:rPr lang="nl-NL" sz="1200" kern="1200" dirty="0">
                <a:solidFill>
                  <a:schemeClr val="tx1"/>
                </a:solidFill>
                <a:latin typeface="+mn-lt"/>
                <a:ea typeface="+mn-ea"/>
                <a:cs typeface="+mn-cs"/>
              </a:rPr>
              <a:t>Scheiding van familie leden/ broers, zussen, opa’s , oma’s etc.</a:t>
            </a:r>
          </a:p>
          <a:p>
            <a:pPr lvl="0"/>
            <a:r>
              <a:rPr lang="nl-NL" sz="1200" kern="1200" dirty="0">
                <a:solidFill>
                  <a:schemeClr val="tx1"/>
                </a:solidFill>
                <a:latin typeface="+mn-lt"/>
                <a:ea typeface="+mn-ea"/>
                <a:cs typeface="+mn-cs"/>
              </a:rPr>
              <a:t>Afscheid van huidige school, buurt, vriendjes, vriendinnetjes, huisdieren</a:t>
            </a:r>
          </a:p>
          <a:p>
            <a:pPr lvl="0"/>
            <a:r>
              <a:rPr lang="nl-NL" sz="1200" kern="1200" dirty="0">
                <a:solidFill>
                  <a:schemeClr val="tx1"/>
                </a:solidFill>
                <a:latin typeface="+mn-lt"/>
                <a:ea typeface="+mn-ea"/>
                <a:cs typeface="+mn-cs"/>
              </a:rPr>
              <a:t>Zien 1 van de ander ouders tijden niet</a:t>
            </a:r>
          </a:p>
          <a:p>
            <a:pPr lvl="0"/>
            <a:r>
              <a:rPr lang="nl-NL" sz="1200" kern="1200" dirty="0">
                <a:solidFill>
                  <a:schemeClr val="tx1"/>
                </a:solidFill>
                <a:latin typeface="+mn-lt"/>
                <a:ea typeface="+mn-ea"/>
                <a:cs typeface="+mn-cs"/>
              </a:rPr>
              <a:t>Emotionele afwezigheid va n ouders (emotioneel niet beschikbaar)</a:t>
            </a:r>
          </a:p>
          <a:p>
            <a:pPr lvl="0"/>
            <a:r>
              <a:rPr lang="nl-NL" sz="1200" kern="1200" dirty="0">
                <a:solidFill>
                  <a:schemeClr val="tx1"/>
                </a:solidFill>
                <a:latin typeface="+mn-lt"/>
                <a:ea typeface="+mn-ea"/>
                <a:cs typeface="+mn-cs"/>
              </a:rPr>
              <a:t>Diagnostiek</a:t>
            </a:r>
          </a:p>
          <a:p>
            <a:pPr lvl="0"/>
            <a:r>
              <a:rPr lang="nl-NL" sz="1200" kern="1200" dirty="0">
                <a:solidFill>
                  <a:schemeClr val="tx1"/>
                </a:solidFill>
                <a:latin typeface="+mn-lt"/>
                <a:ea typeface="+mn-ea"/>
                <a:cs typeface="+mn-cs"/>
              </a:rPr>
              <a:t>Rouw </a:t>
            </a:r>
            <a:r>
              <a:rPr lang="nl-NL" sz="1200" kern="1200" dirty="0" err="1">
                <a:solidFill>
                  <a:schemeClr val="tx1"/>
                </a:solidFill>
                <a:latin typeface="+mn-lt"/>
                <a:ea typeface="+mn-ea"/>
                <a:cs typeface="+mn-cs"/>
              </a:rPr>
              <a:t>mbt</a:t>
            </a:r>
            <a:r>
              <a:rPr lang="nl-NL" sz="1200" kern="1200" dirty="0">
                <a:solidFill>
                  <a:schemeClr val="tx1"/>
                </a:solidFill>
                <a:latin typeface="+mn-lt"/>
                <a:ea typeface="+mn-ea"/>
                <a:cs typeface="+mn-cs"/>
              </a:rPr>
              <a:t> toekomst beeld</a:t>
            </a:r>
          </a:p>
          <a:p>
            <a:pPr lvl="0"/>
            <a:r>
              <a:rPr lang="nl-NL" sz="1200" kern="1200" dirty="0">
                <a:solidFill>
                  <a:schemeClr val="tx1"/>
                </a:solidFill>
                <a:latin typeface="+mn-lt"/>
                <a:ea typeface="+mn-ea"/>
                <a:cs typeface="+mn-cs"/>
              </a:rPr>
              <a:t>Vertrouwde omgeving</a:t>
            </a:r>
          </a:p>
          <a:p>
            <a:pPr lvl="0"/>
            <a:r>
              <a:rPr lang="nl-NL" sz="1200" kern="1200" dirty="0">
                <a:solidFill>
                  <a:schemeClr val="tx1"/>
                </a:solidFill>
                <a:latin typeface="+mn-lt"/>
                <a:ea typeface="+mn-ea"/>
                <a:cs typeface="+mn-cs"/>
              </a:rPr>
              <a:t>Verlies van identiteit</a:t>
            </a:r>
          </a:p>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5</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6</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Impact</a:t>
            </a:r>
            <a:r>
              <a:rPr lang="nl-NL" baseline="0" dirty="0"/>
              <a:t>, </a:t>
            </a:r>
            <a:r>
              <a:rPr lang="nl-NL" baseline="0" dirty="0" err="1"/>
              <a:t>cooping</a:t>
            </a:r>
            <a:r>
              <a:rPr lang="nl-NL" baseline="0" dirty="0"/>
              <a:t> en support. </a:t>
            </a:r>
          </a:p>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8</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9</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11</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Tijdslijn met kinderen</a:t>
            </a:r>
          </a:p>
        </p:txBody>
      </p:sp>
      <p:sp>
        <p:nvSpPr>
          <p:cNvPr id="4" name="Tijdelijke aanduiding voor dianummer 3"/>
          <p:cNvSpPr>
            <a:spLocks noGrp="1"/>
          </p:cNvSpPr>
          <p:nvPr>
            <p:ph type="sldNum" sz="quarter" idx="10"/>
          </p:nvPr>
        </p:nvSpPr>
        <p:spPr/>
        <p:txBody>
          <a:bodyPr/>
          <a:lstStyle/>
          <a:p>
            <a:fld id="{C9D44F3C-21F8-4E5C-85DE-9CA6A122C9AB}" type="slidenum">
              <a:rPr lang="nl-NL" smtClean="0"/>
              <a:t>12</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hasCustomPrompt="1"/>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17" name="Ondertitel 16"/>
          <p:cNvSpPr>
            <a:spLocks noGrp="1"/>
          </p:cNvSpPr>
          <p:nvPr>
            <p:ph type="subTitle" idx="1" hasCustomPrompt="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r>
              <a:rPr lang="nl-NL" dirty="0"/>
              <a:t>31 mei 2018</a:t>
            </a:r>
          </a:p>
        </p:txBody>
      </p:sp>
      <p:sp>
        <p:nvSpPr>
          <p:cNvPr id="19" name="Tijdelijke aanduiding voor voettekst 18"/>
          <p:cNvSpPr>
            <a:spLocks noGrp="1"/>
          </p:cNvSpPr>
          <p:nvPr>
            <p:ph type="ftr" sz="quarter" idx="11"/>
          </p:nvPr>
        </p:nvSpPr>
        <p:spPr/>
        <p:txBody>
          <a:bodyPr/>
          <a:lstStyle/>
          <a:p>
            <a:r>
              <a:rPr lang="nl-NL" dirty="0"/>
              <a:t>Claudia </a:t>
            </a:r>
            <a:r>
              <a:rPr lang="nl-NL" dirty="0" err="1"/>
              <a:t>Lavin</a:t>
            </a:r>
            <a:r>
              <a:rPr lang="nl-NL" dirty="0"/>
              <a:t> </a:t>
            </a:r>
            <a:r>
              <a:rPr lang="nl-NL" dirty="0" err="1"/>
              <a:t>Luengo</a:t>
            </a:r>
            <a:r>
              <a:rPr lang="nl-NL" dirty="0"/>
              <a:t> </a:t>
            </a:r>
          </a:p>
        </p:txBody>
      </p:sp>
      <p:sp>
        <p:nvSpPr>
          <p:cNvPr id="27" name="Tijdelijke aanduiding voor dianummer 26"/>
          <p:cNvSpPr>
            <a:spLocks noGrp="1"/>
          </p:cNvSpPr>
          <p:nvPr>
            <p:ph type="sldNum" sz="quarter" idx="12"/>
          </p:nvPr>
        </p:nvSpPr>
        <p:spPr/>
        <p:txBody>
          <a:bodyPr/>
          <a:lstStyle/>
          <a:p>
            <a:fld id="{E67BCD58-DF07-4EF2-A49B-4CE31323E8BD}"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hasCustomPrompt="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9BCFF26A-881E-4670-BFC9-7206B284D3EF}" type="datetimeFigureOut">
              <a:rPr lang="nl-NL" smtClean="0"/>
              <a:t>26-2-2021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hasCustomPrompt="1"/>
          </p:nvPr>
        </p:nvSpPr>
        <p:spPr>
          <a:xfrm>
            <a:off x="6629400" y="914401"/>
            <a:ext cx="2057400" cy="5211763"/>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hasCustomPrompt="1"/>
          </p:nvPr>
        </p:nvSpPr>
        <p:spPr>
          <a:xfrm>
            <a:off x="457200" y="914401"/>
            <a:ext cx="6019800" cy="5211763"/>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9BCFF26A-881E-4670-BFC9-7206B284D3EF}" type="datetimeFigureOut">
              <a:rPr lang="nl-NL" smtClean="0"/>
              <a:t>26-2-2021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908720"/>
            <a:ext cx="8229600" cy="938368"/>
          </a:xfrm>
        </p:spPr>
        <p:txBody>
          <a:bodyPr anchor="ctr">
            <a:normAutofit/>
          </a:bodyPr>
          <a:lstStyle>
            <a:lvl1pPr algn="ctr">
              <a:defRPr sz="4000"/>
            </a:lvl1pPr>
          </a:lstStyle>
          <a:p>
            <a:r>
              <a:rPr kumimoji="0" lang="nl-NL" dirty="0"/>
              <a:t>Klik om de stijl te bewerken</a:t>
            </a:r>
            <a:endParaRPr kumimoji="0" lang="en-US" dirty="0"/>
          </a:p>
        </p:txBody>
      </p:sp>
      <p:sp>
        <p:nvSpPr>
          <p:cNvPr id="3" name="Tijdelijke aanduiding voor inhoud 2"/>
          <p:cNvSpPr>
            <a:spLocks noGrp="1"/>
          </p:cNvSpPr>
          <p:nvPr>
            <p:ph idx="1" hasCustomPrompt="1"/>
          </p:nvPr>
        </p:nvSpPr>
        <p:spPr>
          <a:xfrm>
            <a:off x="457200" y="2348880"/>
            <a:ext cx="8229600" cy="3975720"/>
          </a:xfrm>
        </p:spPr>
        <p:txBody>
          <a:bodyPr/>
          <a:lstStyle/>
          <a:p>
            <a:pPr lvl="0" eaLnBrk="1" latinLnBrk="0" hangingPunct="1"/>
            <a:r>
              <a:rPr lang="nl-NL" dirty="0"/>
              <a:t>Klik om de modelstijlen te bewerken</a:t>
            </a:r>
          </a:p>
          <a:p>
            <a:pPr lvl="1" eaLnBrk="1" latinLnBrk="0" hangingPunct="1"/>
            <a:r>
              <a:rPr lang="nl-NL" dirty="0"/>
              <a:t>Tweede niveau</a:t>
            </a:r>
          </a:p>
          <a:p>
            <a:pPr lvl="2" eaLnBrk="1" latinLnBrk="0" hangingPunct="1"/>
            <a:r>
              <a:rPr lang="nl-NL" dirty="0"/>
              <a:t>Derde niveau</a:t>
            </a:r>
          </a:p>
          <a:p>
            <a:pPr lvl="3" eaLnBrk="1" latinLnBrk="0" hangingPunct="1"/>
            <a:r>
              <a:rPr lang="nl-NL" dirty="0"/>
              <a:t>Vierde niveau</a:t>
            </a:r>
          </a:p>
          <a:p>
            <a:pPr lvl="4" eaLnBrk="1" latinLnBrk="0" hangingPunct="1"/>
            <a:r>
              <a:rPr lang="nl-NL" dirty="0"/>
              <a:t>Vijfde niveau</a:t>
            </a:r>
            <a:endParaRPr kumimoji="0" lang="en-US" dirty="0"/>
          </a:p>
        </p:txBody>
      </p:sp>
      <p:sp>
        <p:nvSpPr>
          <p:cNvPr id="4" name="Tijdelijke aanduiding voor datum 3"/>
          <p:cNvSpPr>
            <a:spLocks noGrp="1"/>
          </p:cNvSpPr>
          <p:nvPr>
            <p:ph type="dt" sz="half" idx="10"/>
          </p:nvPr>
        </p:nvSpPr>
        <p:spPr/>
        <p:txBody>
          <a:bodyPr/>
          <a:lstStyle>
            <a:lvl1pPr>
              <a:defRPr/>
            </a:lvl1pPr>
          </a:lstStyle>
          <a:p>
            <a:r>
              <a:rPr lang="nl-NL" dirty="0"/>
              <a:t>31 mei 2018</a:t>
            </a:r>
          </a:p>
        </p:txBody>
      </p:sp>
      <p:sp>
        <p:nvSpPr>
          <p:cNvPr id="5" name="Tijdelijke aanduiding voor voettekst 4"/>
          <p:cNvSpPr>
            <a:spLocks noGrp="1"/>
          </p:cNvSpPr>
          <p:nvPr>
            <p:ph type="ftr" sz="quarter" idx="11"/>
          </p:nvPr>
        </p:nvSpPr>
        <p:spPr/>
        <p:txBody>
          <a:bodyPr/>
          <a:lstStyle/>
          <a:p>
            <a:r>
              <a:rPr lang="nl-NL" dirty="0"/>
              <a:t>Claudia </a:t>
            </a:r>
            <a:r>
              <a:rPr lang="nl-NL" dirty="0" err="1"/>
              <a:t>Lavin</a:t>
            </a:r>
            <a:r>
              <a:rPr lang="nl-NL" dirty="0"/>
              <a:t> </a:t>
            </a:r>
            <a:r>
              <a:rPr lang="nl-NL" dirty="0" err="1"/>
              <a:t>Luengo</a:t>
            </a:r>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a:t>0</a:t>
            </a: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1" hasCustomPrompt="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9BCFF26A-881E-4670-BFC9-7206B284D3EF}" type="datetimeFigureOut">
              <a:rPr lang="nl-NL" smtClean="0"/>
              <a:t>26-2-2021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67BCD58-DF07-4EF2-A49B-4CE31323E8BD}"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704088"/>
            <a:ext cx="822960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hasCustomPrompt="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hasCustomPrompt="1"/>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9BCFF26A-881E-4670-BFC9-7206B284D3EF}" type="datetimeFigureOut">
              <a:rPr lang="nl-NL" smtClean="0"/>
              <a:t>26-2-2021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704088"/>
            <a:ext cx="8229600" cy="1143000"/>
          </a:xfrm>
        </p:spPr>
        <p:txBody>
          <a:bodyPr tIns="45720" anchor="ctr"/>
          <a:lstStyle>
            <a:lvl1pPr>
              <a:defRPr/>
            </a:lvl1pPr>
          </a:lstStyle>
          <a:p>
            <a:r>
              <a:rPr kumimoji="0" lang="nl-NL" dirty="0"/>
              <a:t>Klik om de stijl te bewerken</a:t>
            </a:r>
            <a:endParaRPr kumimoji="0" lang="en-US" dirty="0"/>
          </a:p>
        </p:txBody>
      </p:sp>
      <p:sp>
        <p:nvSpPr>
          <p:cNvPr id="3" name="Tijdelijke aanduiding voor tekst 2"/>
          <p:cNvSpPr>
            <a:spLocks noGrp="1"/>
          </p:cNvSpPr>
          <p:nvPr>
            <p:ph type="body" idx="1" hasCustomPrompt="1"/>
          </p:nvPr>
        </p:nvSpPr>
        <p:spPr>
          <a:xfrm>
            <a:off x="457200" y="1855248"/>
            <a:ext cx="4040188" cy="659352"/>
          </a:xfrm>
        </p:spPr>
        <p:txBody>
          <a:bodyPr lIns="45720" tIns="0" rIns="45720" bIns="0" anchor="ctr">
            <a:noAutofit/>
          </a:bodyPr>
          <a:lstStyle>
            <a:lvl1pPr marL="0" indent="0" algn="l">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dirty="0"/>
              <a:t>Klik om de modelstijlen te bewerken</a:t>
            </a:r>
          </a:p>
        </p:txBody>
      </p:sp>
      <p:sp>
        <p:nvSpPr>
          <p:cNvPr id="4" name="Tijdelijke aanduiding voor tekst 3"/>
          <p:cNvSpPr>
            <a:spLocks noGrp="1"/>
          </p:cNvSpPr>
          <p:nvPr>
            <p:ph type="body" sz="half" idx="3" hasCustomPrompt="1"/>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5" name="Tijdelijke aanduiding voor inhoud 4"/>
          <p:cNvSpPr>
            <a:spLocks noGrp="1"/>
          </p:cNvSpPr>
          <p:nvPr>
            <p:ph sz="quarter" idx="2" hasCustomPrompt="1"/>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hasCustomPrompt="1"/>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9BCFF26A-881E-4670-BFC9-7206B284D3EF}" type="datetimeFigureOut">
              <a:rPr lang="nl-NL" smtClean="0"/>
              <a:t>26-2-2021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704088"/>
            <a:ext cx="8305800" cy="1143000"/>
          </a:xfrm>
        </p:spPr>
        <p:txBody>
          <a:bodyPr vert="horz" tIns="45720" bIns="0" anchor="ctr">
            <a:normAutofit/>
            <a:scene3d>
              <a:camera prst="orthographicFront"/>
              <a:lightRig rig="freezing" dir="t">
                <a:rot lat="0" lon="0" rev="5640000"/>
              </a:lightRig>
            </a:scene3d>
            <a:sp3d prstMaterial="flat">
              <a:contourClr>
                <a:schemeClr val="tx2"/>
              </a:contourClr>
            </a:sp3d>
          </a:bodyPr>
          <a:lstStyle>
            <a:lvl1pPr algn="ctr" rtl="0">
              <a:spcBef>
                <a:spcPct val="0"/>
              </a:spcBef>
              <a:buNone/>
              <a:defRPr sz="4000" b="0">
                <a:ln>
                  <a:noFill/>
                </a:ln>
                <a:solidFill>
                  <a:schemeClr val="tx2"/>
                </a:solidFill>
                <a:effectLst/>
                <a:latin typeface="+mj-lt"/>
                <a:ea typeface="+mj-ea"/>
                <a:cs typeface="+mj-cs"/>
              </a:defRPr>
            </a:lvl1pPr>
          </a:lstStyle>
          <a:p>
            <a:r>
              <a:rPr kumimoji="0" lang="nl-NL" dirty="0"/>
              <a:t>Klik om de stijl te bewerken</a:t>
            </a:r>
            <a:endParaRPr kumimoji="0" lang="en-US" dirty="0"/>
          </a:p>
        </p:txBody>
      </p:sp>
      <p:sp>
        <p:nvSpPr>
          <p:cNvPr id="3" name="Tijdelijke aanduiding voor datum 2"/>
          <p:cNvSpPr>
            <a:spLocks noGrp="1"/>
          </p:cNvSpPr>
          <p:nvPr>
            <p:ph type="dt" sz="half" idx="10"/>
          </p:nvPr>
        </p:nvSpPr>
        <p:spPr/>
        <p:txBody>
          <a:bodyPr/>
          <a:lstStyle/>
          <a:p>
            <a:fld id="{9BCFF26A-881E-4670-BFC9-7206B284D3EF}" type="datetimeFigureOut">
              <a:rPr lang="nl-NL" smtClean="0"/>
              <a:t>26-2-2021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BCFF26A-881E-4670-BFC9-7206B284D3EF}" type="datetimeFigureOut">
              <a:rPr lang="nl-NL" smtClean="0"/>
              <a:t>26-2-2021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2" hasCustomPrompt="1"/>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a:t>Klik om de modelstijlen te bewerken</a:t>
            </a:r>
          </a:p>
        </p:txBody>
      </p:sp>
      <p:sp>
        <p:nvSpPr>
          <p:cNvPr id="4" name="Tijdelijke aanduiding voor inhoud 3"/>
          <p:cNvSpPr>
            <a:spLocks noGrp="1"/>
          </p:cNvSpPr>
          <p:nvPr>
            <p:ph sz="half" idx="1" hasCustomPrompt="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9BCFF26A-881E-4670-BFC9-7206B284D3EF}" type="datetimeFigureOut">
              <a:rPr lang="nl-NL" smtClean="0"/>
              <a:t>26-2-2021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67BCD58-DF07-4EF2-A49B-4CE31323E8BD}" type="slidenum">
              <a:rPr lang="nl-NL" smtClean="0"/>
              <a:t>‹nr.›</a:t>
            </a:fld>
            <a:endParaRPr lang="nl-NL"/>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hasCustomPrompt="1"/>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a:t>Klik om de stijl te bewerken</a:t>
            </a:r>
            <a:endParaRPr kumimoji="0" lang="en-US"/>
          </a:p>
        </p:txBody>
      </p:sp>
      <p:sp>
        <p:nvSpPr>
          <p:cNvPr id="4" name="Tijdelijke aanduiding voor tekst 3"/>
          <p:cNvSpPr>
            <a:spLocks noGrp="1"/>
          </p:cNvSpPr>
          <p:nvPr>
            <p:ph type="body" sz="half" idx="2" hasCustomPrompt="1"/>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a:t>Klik om de modelstijlen te bewerken</a:t>
            </a:r>
          </a:p>
        </p:txBody>
      </p:sp>
      <p:sp>
        <p:nvSpPr>
          <p:cNvPr id="5" name="Tijdelijke aanduiding voor datum 4"/>
          <p:cNvSpPr>
            <a:spLocks noGrp="1"/>
          </p:cNvSpPr>
          <p:nvPr>
            <p:ph type="dt" sz="half" idx="10"/>
          </p:nvPr>
        </p:nvSpPr>
        <p:spPr/>
        <p:txBody>
          <a:bodyPr/>
          <a:lstStyle/>
          <a:p>
            <a:fld id="{9BCFF26A-881E-4670-BFC9-7206B284D3EF}" type="datetimeFigureOut">
              <a:rPr lang="nl-NL" smtClean="0"/>
              <a:t>26-2-2021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E67BCD58-DF07-4EF2-A49B-4CE31323E8BD}" type="slidenum">
              <a:rPr lang="nl-NL" smtClean="0"/>
              <a:t>‹nr.›</a:t>
            </a:fld>
            <a:endParaRPr lang="nl-NL"/>
          </a:p>
        </p:txBody>
      </p:sp>
      <p:sp>
        <p:nvSpPr>
          <p:cNvPr id="3" name="Tijdelijke aanduiding voor afbeelding 2"/>
          <p:cNvSpPr>
            <a:spLocks noGrp="1"/>
          </p:cNvSpPr>
          <p:nvPr>
            <p:ph type="pic" idx="1" hasCustomPrompt="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a:t>Klik op het pictogram als u een afbeelding wilt toevoegen</a:t>
            </a:r>
            <a:endParaRPr kumimoji="0" lang="en-US" dirty="0"/>
          </a:p>
        </p:txBody>
      </p:sp>
      <p:sp>
        <p:nvSpPr>
          <p:cNvPr id="10" name="Vrije v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rije v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ctr">
            <a:normAutofit/>
          </a:bodyPr>
          <a:lstStyle/>
          <a:p>
            <a:r>
              <a:rPr kumimoji="0" lang="nl-NL" dirty="0"/>
              <a:t>Klik om de stijl te bewerken</a:t>
            </a:r>
            <a:endParaRPr kumimoji="0" lang="en-US" dirty="0"/>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dirty="0"/>
              <a:t>Klik om de modelstijlen te bewerken</a:t>
            </a:r>
          </a:p>
          <a:p>
            <a:pPr lvl="1" eaLnBrk="1" latinLnBrk="0" hangingPunct="1"/>
            <a:r>
              <a:rPr kumimoji="0" lang="nl-NL" dirty="0"/>
              <a:t>Tweede niveau</a:t>
            </a:r>
          </a:p>
          <a:p>
            <a:pPr lvl="2" eaLnBrk="1" latinLnBrk="0" hangingPunct="1"/>
            <a:r>
              <a:rPr kumimoji="0" lang="nl-NL" dirty="0"/>
              <a:t>Derde niveau</a:t>
            </a:r>
          </a:p>
          <a:p>
            <a:pPr lvl="3" eaLnBrk="1" latinLnBrk="0" hangingPunct="1"/>
            <a:r>
              <a:rPr kumimoji="0" lang="nl-NL" dirty="0"/>
              <a:t>Vierde niveau</a:t>
            </a:r>
          </a:p>
          <a:p>
            <a:pPr lvl="4" eaLnBrk="1" latinLnBrk="0" hangingPunct="1"/>
            <a:r>
              <a:rPr kumimoji="0" lang="nl-NL" dirty="0"/>
              <a:t>Vijfde niveau</a:t>
            </a:r>
            <a:endParaRPr kumimoji="0" lang="en-US" dirty="0"/>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nl-NL"/>
              <a:t>31 Mei 2018</a:t>
            </a:r>
            <a:endParaRPr lang="nl-NL" dirty="0"/>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nl-NL"/>
              <a:t>Kindspoor</a:t>
            </a:r>
            <a:endParaRPr lang="nl-NL" dirty="0"/>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r>
              <a:rPr lang="nl-NL"/>
              <a:t>1</a:t>
            </a:r>
            <a:endParaRPr lang="nl-NL" dirty="0"/>
          </a:p>
        </p:txBody>
      </p:sp>
      <p:grpSp>
        <p:nvGrpSpPr>
          <p:cNvPr id="2" name="Groep 1"/>
          <p:cNvGrpSpPr/>
          <p:nvPr/>
        </p:nvGrpSpPr>
        <p:grpSpPr>
          <a:xfrm>
            <a:off x="-19017" y="202408"/>
            <a:ext cx="9180548" cy="649224"/>
            <a:chOff x="-19045" y="216550"/>
            <a:chExt cx="9180548" cy="649224"/>
          </a:xfrm>
        </p:grpSpPr>
        <p:sp>
          <p:nvSpPr>
            <p:cNvPr id="12" name="Vrije v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4" name="Rechthoek 13"/>
          <p:cNvSpPr/>
          <p:nvPr userDrawn="1"/>
        </p:nvSpPr>
        <p:spPr>
          <a:xfrm>
            <a:off x="467544" y="1628800"/>
            <a:ext cx="1728192" cy="144016"/>
          </a:xfrm>
          <a:prstGeom prst="rect">
            <a:avLst/>
          </a:prstGeom>
          <a:solidFill>
            <a:schemeClr val="accent3">
              <a:lumMod val="20000"/>
              <a:lumOff val="8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1" latinLnBrk="0" hangingPunct="1">
        <a:spcBef>
          <a:spcPct val="0"/>
        </a:spcBef>
        <a:buNone/>
        <a:defRPr kumimoji="0" sz="4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vechtscheiding.jpg"/>
          <p:cNvPicPr>
            <a:picLocks noChangeAspect="1"/>
          </p:cNvPicPr>
          <p:nvPr/>
        </p:nvPicPr>
        <p:blipFill>
          <a:blip r:embed="rId2" cstate="print">
            <a:duotone>
              <a:prstClr val="black"/>
              <a:schemeClr val="accent2">
                <a:tint val="45000"/>
                <a:satMod val="400000"/>
              </a:schemeClr>
            </a:duotone>
            <a:lum bright="-13000" contrast="9000"/>
          </a:blip>
          <a:stretch>
            <a:fillRect/>
          </a:stretch>
        </p:blipFill>
        <p:spPr>
          <a:xfrm>
            <a:off x="539552" y="2204864"/>
            <a:ext cx="8250059" cy="4442340"/>
          </a:xfrm>
          <a:prstGeom prst="rect">
            <a:avLst/>
          </a:prstGeom>
          <a:noFill/>
          <a:ln>
            <a:noFill/>
          </a:ln>
        </p:spPr>
      </p:pic>
      <p:sp>
        <p:nvSpPr>
          <p:cNvPr id="2" name="Titel 1"/>
          <p:cNvSpPr>
            <a:spLocks noGrp="1"/>
          </p:cNvSpPr>
          <p:nvPr>
            <p:ph type="ctrTitle"/>
          </p:nvPr>
        </p:nvSpPr>
        <p:spPr/>
        <p:txBody>
          <a:bodyPr/>
          <a:lstStyle/>
          <a:p>
            <a:r>
              <a:rPr lang="nl-NL" dirty="0"/>
              <a:t>Rouw &amp; verlies</a:t>
            </a:r>
          </a:p>
        </p:txBody>
      </p:sp>
      <p:sp>
        <p:nvSpPr>
          <p:cNvPr id="3" name="Ondertitel 2"/>
          <p:cNvSpPr>
            <a:spLocks noGrp="1"/>
          </p:cNvSpPr>
          <p:nvPr>
            <p:ph type="subTitle" idx="1"/>
          </p:nvPr>
        </p:nvSpPr>
        <p:spPr>
          <a:xfrm>
            <a:off x="2411760" y="3228536"/>
            <a:ext cx="5976336" cy="632512"/>
          </a:xfrm>
        </p:spPr>
        <p:txBody>
          <a:bodyPr/>
          <a:lstStyle/>
          <a:p>
            <a:r>
              <a:rPr lang="nl-NL" dirty="0">
                <a:solidFill>
                  <a:schemeClr val="accent1"/>
                </a:solidFill>
              </a:rPr>
              <a:t>Bij (complexe) echtscheidingsproblematiek</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a:t>invoegen genogram</a:t>
            </a:r>
          </a:p>
        </p:txBody>
      </p:sp>
      <p:sp>
        <p:nvSpPr>
          <p:cNvPr id="3" name="Content Placeholder 2"/>
          <p:cNvSpPr>
            <a:spLocks noGrp="1"/>
          </p:cNvSpPr>
          <p:nvPr>
            <p:ph idx="1"/>
          </p:nvPr>
        </p:nvSpPr>
        <p:spPr/>
        <p:txBody>
          <a:bodyPr/>
          <a:lstStyle/>
          <a:p>
            <a:r>
              <a:rPr lang="nl-NL" altLang="en-US"/>
              <a:t>genogram waar hulpverlening accent op legt</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a:t>invoegen genogram</a:t>
            </a:r>
          </a:p>
        </p:txBody>
      </p:sp>
      <p:sp>
        <p:nvSpPr>
          <p:cNvPr id="3" name="Content Placeholder 2"/>
          <p:cNvSpPr>
            <a:spLocks noGrp="1"/>
          </p:cNvSpPr>
          <p:nvPr>
            <p:ph idx="1"/>
          </p:nvPr>
        </p:nvSpPr>
        <p:spPr/>
        <p:txBody>
          <a:bodyPr/>
          <a:lstStyle/>
          <a:p>
            <a:r>
              <a:rPr lang="nl-NL" altLang="en-US"/>
              <a:t> genogram met accent op verlies</a:t>
            </a:r>
          </a:p>
          <a:p>
            <a:endParaRPr lang="nl-NL" altLang="en-US"/>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tijdslijn</a:t>
            </a:r>
          </a:p>
        </p:txBody>
      </p:sp>
      <p:sp>
        <p:nvSpPr>
          <p:cNvPr id="5" name="Tijdelijke aanduiding voor inhoud 4">
            <a:extLst>
              <a:ext uri="{FF2B5EF4-FFF2-40B4-BE49-F238E27FC236}">
                <a16:creationId xmlns:a16="http://schemas.microsoft.com/office/drawing/2014/main" id="{9C7A5CA8-6CCA-4BB3-8196-A56D0687B804}"/>
              </a:ext>
            </a:extLst>
          </p:cNvPr>
          <p:cNvSpPr>
            <a:spLocks noGrp="1"/>
          </p:cNvSpPr>
          <p:nvPr>
            <p:ph idx="1"/>
          </p:nvPr>
        </p:nvSpPr>
        <p:spPr/>
        <p:txBody>
          <a:bodyPr/>
          <a:lstStyle/>
          <a:p>
            <a:endParaRPr lang="nl-NL"/>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Wat is rouwen eigenlijk?</a:t>
            </a:r>
          </a:p>
        </p:txBody>
      </p:sp>
      <p:sp>
        <p:nvSpPr>
          <p:cNvPr id="7" name="Tijdelijke aanduiding voor tekst 6"/>
          <p:cNvSpPr>
            <a:spLocks noGrp="1"/>
          </p:cNvSpPr>
          <p:nvPr>
            <p:ph type="body" idx="1"/>
          </p:nvPr>
        </p:nvSpPr>
        <p:spPr>
          <a:xfrm>
            <a:off x="530352" y="2704664"/>
            <a:ext cx="7772400" cy="3460640"/>
          </a:xfrm>
        </p:spPr>
        <p:txBody>
          <a:bodyPr>
            <a:normAutofit fontScale="92500"/>
          </a:bodyPr>
          <a:lstStyle/>
          <a:p>
            <a:r>
              <a:rPr lang="nl-NL" dirty="0"/>
              <a:t>“Rouw betekend actief in kleine stapjes betekenis geven aan verlies”.</a:t>
            </a:r>
          </a:p>
          <a:p>
            <a:endParaRPr lang="nl-NL" dirty="0"/>
          </a:p>
          <a:p>
            <a:r>
              <a:rPr lang="nl-NL" dirty="0"/>
              <a:t> “Het is een transitie van oud naar nieuw, een proces van aanpassing”.</a:t>
            </a:r>
          </a:p>
          <a:p>
            <a:endParaRPr lang="nl-NL" dirty="0"/>
          </a:p>
          <a:p>
            <a:r>
              <a:rPr lang="nl-NL" dirty="0"/>
              <a:t>“ Rouw als prijskaartje voor de hechting”.  </a:t>
            </a:r>
          </a:p>
          <a:p>
            <a:endParaRPr lang="nl-NL" dirty="0"/>
          </a:p>
          <a:p>
            <a:r>
              <a:rPr lang="nl-NL" dirty="0"/>
              <a:t>”Rouwen is het zoeken van een balans tussen de confrontatie met het verlies en het weer deelnemen aan het leven”</a:t>
            </a:r>
          </a:p>
          <a:p>
            <a:endParaRPr lang="nl-NL"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2000"/>
                                        <p:tgtEl>
                                          <p:spTgt spid="7">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Effect transition="in" filter="fade">
                                      <p:cBhvr>
                                        <p:cTn id="13" dur="2000"/>
                                        <p:tgtEl>
                                          <p:spTgt spid="7">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xEl>
                                              <p:pRg st="6" end="6"/>
                                            </p:txEl>
                                          </p:spTgt>
                                        </p:tgtEl>
                                        <p:attrNameLst>
                                          <p:attrName>style.visibility</p:attrName>
                                        </p:attrNameLst>
                                      </p:cBhvr>
                                      <p:to>
                                        <p:strVal val="visible"/>
                                      </p:to>
                                    </p:set>
                                    <p:animEffect transition="in" filter="fade">
                                      <p:cBhvr>
                                        <p:cTn id="16" dur="20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(H)erken de rouw </a:t>
            </a:r>
            <a:br>
              <a:rPr lang="nl-NL" dirty="0"/>
            </a:br>
            <a:endParaRPr lang="nl-NL" dirty="0"/>
          </a:p>
        </p:txBody>
      </p:sp>
      <p:sp>
        <p:nvSpPr>
          <p:cNvPr id="3" name="Tijdelijke aanduiding voor inhoud 2"/>
          <p:cNvSpPr>
            <a:spLocks noGrp="1"/>
          </p:cNvSpPr>
          <p:nvPr>
            <p:ph idx="1"/>
          </p:nvPr>
        </p:nvSpPr>
        <p:spPr>
          <a:xfrm>
            <a:off x="457200" y="2348880"/>
            <a:ext cx="8229600" cy="1944216"/>
          </a:xfrm>
        </p:spPr>
        <p:txBody>
          <a:bodyPr>
            <a:normAutofit/>
          </a:bodyPr>
          <a:lstStyle/>
          <a:p>
            <a:r>
              <a:rPr lang="nl-NL" dirty="0"/>
              <a:t>Veel is normaal in rouw</a:t>
            </a:r>
          </a:p>
          <a:p>
            <a:r>
              <a:rPr lang="nl-NL" dirty="0"/>
              <a:t>Terugvallen is normaal</a:t>
            </a:r>
          </a:p>
          <a:p>
            <a:r>
              <a:rPr lang="nl-NL" dirty="0"/>
              <a:t>Rouwen is hard werken</a:t>
            </a:r>
          </a:p>
          <a:p>
            <a:r>
              <a:rPr lang="nl-NL" dirty="0"/>
              <a:t>Rouw kan een leven lang duren, het verlies blijft. </a:t>
            </a:r>
          </a:p>
          <a:p>
            <a:endParaRPr lang="nl-NL" dirty="0"/>
          </a:p>
        </p:txBody>
      </p:sp>
      <p:sp>
        <p:nvSpPr>
          <p:cNvPr id="6" name="Tekstvak 5"/>
          <p:cNvSpPr txBox="1"/>
          <p:nvPr/>
        </p:nvSpPr>
        <p:spPr>
          <a:xfrm>
            <a:off x="899592" y="4653136"/>
            <a:ext cx="7272808" cy="1224136"/>
          </a:xfrm>
          <a:prstGeom prst="rect">
            <a:avLst/>
          </a:prstGeom>
          <a:noFill/>
        </p:spPr>
        <p:txBody>
          <a:bodyPr wrap="square" rtlCol="0">
            <a:spAutoFit/>
          </a:bodyPr>
          <a:lstStyle/>
          <a:p>
            <a:pPr marL="400050" indent="-400050">
              <a:buFont typeface="+mj-lt"/>
              <a:buAutoNum type="romanUcPeriod"/>
            </a:pPr>
            <a:r>
              <a:rPr lang="nl-NL" dirty="0"/>
              <a:t>Bij echtscheiding zijn ouders vaak eerder begonnen met rouwen dan de kinderen.</a:t>
            </a:r>
          </a:p>
          <a:p>
            <a:pPr marL="400050" indent="-400050">
              <a:buFont typeface="+mj-lt"/>
              <a:buAutoNum type="romanUcPeriod"/>
            </a:pPr>
            <a:r>
              <a:rPr lang="nl-NL" dirty="0"/>
              <a:t>Het verlies is niet hetzelfde. Een kind verliest zijn gezin of ouders een ouder verliest een partner.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2000"/>
                                        <p:tgtEl>
                                          <p:spTgt spid="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dirty="0"/>
            </a:br>
            <a:r>
              <a:rPr lang="nl-NL" dirty="0"/>
              <a:t>Hoe rouwt een kind </a:t>
            </a:r>
            <a:r>
              <a:rPr lang="nl-NL" dirty="0" err="1"/>
              <a:t>tov</a:t>
            </a:r>
            <a:r>
              <a:rPr lang="nl-NL" dirty="0"/>
              <a:t> volwassenen</a:t>
            </a:r>
          </a:p>
        </p:txBody>
      </p:sp>
      <p:sp>
        <p:nvSpPr>
          <p:cNvPr id="4" name="Tijdelijke aanduiding voor tekst 3"/>
          <p:cNvSpPr>
            <a:spLocks noGrp="1"/>
          </p:cNvSpPr>
          <p:nvPr>
            <p:ph idx="1"/>
          </p:nvPr>
        </p:nvSpPr>
        <p:spPr>
          <a:xfrm>
            <a:off x="457200" y="2348880"/>
            <a:ext cx="8229600" cy="2160240"/>
          </a:xfrm>
        </p:spPr>
        <p:txBody>
          <a:bodyPr>
            <a:normAutofit fontScale="85000" lnSpcReduction="20000"/>
          </a:bodyPr>
          <a:lstStyle/>
          <a:p>
            <a:r>
              <a:rPr lang="nl-NL" dirty="0"/>
              <a:t>Cognitieve ontwikkeling van het kind</a:t>
            </a:r>
          </a:p>
          <a:p>
            <a:r>
              <a:rPr lang="nl-NL" dirty="0"/>
              <a:t>Verschil jongens en meisjes</a:t>
            </a:r>
          </a:p>
          <a:p>
            <a:r>
              <a:rPr lang="nl-NL" dirty="0"/>
              <a:t>Extravert </a:t>
            </a:r>
            <a:r>
              <a:rPr lang="nl-NL" dirty="0" err="1"/>
              <a:t>vs</a:t>
            </a:r>
            <a:r>
              <a:rPr lang="nl-NL" dirty="0"/>
              <a:t> introvert</a:t>
            </a:r>
          </a:p>
          <a:p>
            <a:r>
              <a:rPr lang="nl-NL" dirty="0"/>
              <a:t>Talig </a:t>
            </a:r>
            <a:r>
              <a:rPr lang="nl-NL" dirty="0" err="1"/>
              <a:t>vs</a:t>
            </a:r>
            <a:r>
              <a:rPr lang="nl-NL" dirty="0"/>
              <a:t> niet talig (manier van uitten)</a:t>
            </a:r>
          </a:p>
          <a:p>
            <a:r>
              <a:rPr lang="nl-NL" dirty="0"/>
              <a:t>Recht op zwijgen (af en toe korte momenten) </a:t>
            </a:r>
            <a:r>
              <a:rPr lang="nl-NL" dirty="0" err="1"/>
              <a:t>vs</a:t>
            </a:r>
            <a:r>
              <a:rPr lang="nl-NL" dirty="0"/>
              <a:t> lijden in stilte  ( ideale kind)</a:t>
            </a:r>
          </a:p>
          <a:p>
            <a:endParaRPr lang="nl-NL" dirty="0"/>
          </a:p>
        </p:txBody>
      </p:sp>
      <p:sp>
        <p:nvSpPr>
          <p:cNvPr id="5" name="Tekstvak 4"/>
          <p:cNvSpPr txBox="1"/>
          <p:nvPr/>
        </p:nvSpPr>
        <p:spPr>
          <a:xfrm>
            <a:off x="1691680" y="5013176"/>
            <a:ext cx="5040560" cy="646331"/>
          </a:xfrm>
          <a:prstGeom prst="rect">
            <a:avLst/>
          </a:prstGeom>
          <a:noFill/>
        </p:spPr>
        <p:txBody>
          <a:bodyPr wrap="square" rtlCol="0">
            <a:spAutoFit/>
          </a:bodyPr>
          <a:lstStyle/>
          <a:p>
            <a:pPr marL="400050" indent="-400050">
              <a:buFont typeface="+mj-lt"/>
              <a:buAutoNum type="romanUcPeriod"/>
            </a:pPr>
            <a:r>
              <a:rPr lang="nl-NL" dirty="0"/>
              <a:t>Kinderen rouwen in stukjes</a:t>
            </a:r>
          </a:p>
          <a:p>
            <a:pPr marL="400050" indent="-400050">
              <a:buFont typeface="+mj-lt"/>
              <a:buAutoNum type="romanUcPeriod"/>
            </a:pPr>
            <a:r>
              <a:rPr lang="nl-NL" dirty="0"/>
              <a:t>Kinderen kunnen gaan herrouwen</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20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20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fade">
                                      <p:cBhvr>
                                        <p:cTn id="24" dur="2000"/>
                                        <p:tgtEl>
                                          <p:spTgt spid="5">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dirty="0"/>
            </a:br>
            <a:r>
              <a:rPr lang="nl-NL" sz="4400" dirty="0"/>
              <a:t>Rouwtaken</a:t>
            </a:r>
          </a:p>
        </p:txBody>
      </p:sp>
      <p:sp>
        <p:nvSpPr>
          <p:cNvPr id="8" name="Tijdelijke aanduiding voor tekst 7"/>
          <p:cNvSpPr>
            <a:spLocks noGrp="1"/>
          </p:cNvSpPr>
          <p:nvPr>
            <p:ph type="body" idx="1"/>
          </p:nvPr>
        </p:nvSpPr>
        <p:spPr/>
        <p:txBody>
          <a:bodyPr/>
          <a:lstStyle/>
          <a:p>
            <a:r>
              <a:rPr lang="nl-NL" dirty="0"/>
              <a:t>model van William Worden</a:t>
            </a:r>
          </a:p>
        </p:txBody>
      </p:sp>
      <p:sp>
        <p:nvSpPr>
          <p:cNvPr id="9" name="Tijdelijke aanduiding voor tekst 8"/>
          <p:cNvSpPr>
            <a:spLocks noGrp="1"/>
          </p:cNvSpPr>
          <p:nvPr>
            <p:ph type="body" sz="half" idx="3"/>
          </p:nvPr>
        </p:nvSpPr>
        <p:spPr/>
        <p:txBody>
          <a:bodyPr/>
          <a:lstStyle/>
          <a:p>
            <a:r>
              <a:rPr lang="nl-NL" dirty="0"/>
              <a:t>Riet </a:t>
            </a:r>
            <a:r>
              <a:rPr lang="nl-NL" dirty="0" err="1"/>
              <a:t>Fiddelaers-Jaspers</a:t>
            </a:r>
            <a:endParaRPr lang="nl-NL" dirty="0"/>
          </a:p>
        </p:txBody>
      </p:sp>
      <p:sp>
        <p:nvSpPr>
          <p:cNvPr id="3" name="Tijdelijke aanduiding voor inhoud 2"/>
          <p:cNvSpPr>
            <a:spLocks noGrp="1"/>
          </p:cNvSpPr>
          <p:nvPr>
            <p:ph sz="quarter" idx="2"/>
          </p:nvPr>
        </p:nvSpPr>
        <p:spPr/>
        <p:txBody>
          <a:bodyPr anchor="ctr">
            <a:normAutofit fontScale="92500"/>
          </a:bodyPr>
          <a:lstStyle/>
          <a:p>
            <a:pPr marL="342900" lvl="0" indent="-342900">
              <a:buFont typeface="+mj-lt"/>
              <a:buAutoNum type="arabicPeriod"/>
            </a:pPr>
            <a:r>
              <a:rPr lang="nl-NL" dirty="0"/>
              <a:t>het aanvaarden van de realiteit van het verlies</a:t>
            </a:r>
          </a:p>
          <a:p>
            <a:pPr marL="342900" lvl="0" indent="-342900">
              <a:buFont typeface="+mj-lt"/>
              <a:buAutoNum type="arabicPeriod"/>
            </a:pPr>
            <a:r>
              <a:rPr lang="nl-NL" dirty="0"/>
              <a:t>het ervaren van de gevoelens en reacties die volgen op het verlies</a:t>
            </a:r>
          </a:p>
          <a:p>
            <a:pPr marL="342900" lvl="0" indent="-342900">
              <a:buFont typeface="+mj-lt"/>
              <a:buAutoNum type="arabicPeriod"/>
            </a:pPr>
            <a:r>
              <a:rPr lang="nl-NL" dirty="0"/>
              <a:t>het aanpassen aan een nieuw leven waar de overleden dierbare geen deel meer van uitmaakt</a:t>
            </a:r>
          </a:p>
          <a:p>
            <a:pPr marL="342900" lvl="0" indent="-342900">
              <a:buFont typeface="+mj-lt"/>
              <a:buAutoNum type="arabicPeriod"/>
            </a:pPr>
            <a:r>
              <a:rPr lang="nl-NL" dirty="0"/>
              <a:t>de overledene emotioneel een plaats geven en het oppakken van de draad van het leven. </a:t>
            </a:r>
          </a:p>
        </p:txBody>
      </p:sp>
      <p:sp>
        <p:nvSpPr>
          <p:cNvPr id="10" name="Tijdelijke aanduiding voor inhoud 9"/>
          <p:cNvSpPr>
            <a:spLocks noGrp="1"/>
          </p:cNvSpPr>
          <p:nvPr>
            <p:ph sz="quarter" idx="4"/>
          </p:nvPr>
        </p:nvSpPr>
        <p:spPr/>
        <p:txBody>
          <a:bodyPr/>
          <a:lstStyle/>
          <a:p>
            <a:pPr marL="457200" indent="-457200">
              <a:buFont typeface="+mj-lt"/>
              <a:buAutoNum type="arabicPeriod"/>
            </a:pPr>
            <a:endParaRPr lang="nl-NL" dirty="0"/>
          </a:p>
          <a:p>
            <a:pPr marL="457200" indent="-457200">
              <a:buFont typeface="+mj-lt"/>
              <a:buAutoNum type="arabicPeriod"/>
            </a:pPr>
            <a:r>
              <a:rPr lang="nl-NL" dirty="0"/>
              <a:t>Erkennen</a:t>
            </a:r>
          </a:p>
          <a:p>
            <a:pPr marL="457200" indent="-457200">
              <a:buFont typeface="+mj-lt"/>
              <a:buAutoNum type="arabicPeriod"/>
            </a:pPr>
            <a:r>
              <a:rPr lang="nl-NL" dirty="0"/>
              <a:t>Herkennen</a:t>
            </a:r>
          </a:p>
          <a:p>
            <a:pPr marL="457200" indent="-457200">
              <a:buFont typeface="+mj-lt"/>
              <a:buAutoNum type="arabicPeriod"/>
            </a:pPr>
            <a:r>
              <a:rPr lang="nl-NL" dirty="0"/>
              <a:t>Verkennen</a:t>
            </a:r>
          </a:p>
          <a:p>
            <a:pPr marL="457200" indent="-457200">
              <a:buFont typeface="+mj-lt"/>
              <a:buAutoNum type="arabicPeriod"/>
            </a:pPr>
            <a:r>
              <a:rPr lang="nl-NL" dirty="0"/>
              <a:t>Verbinden</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 calcmode="lin" valueType="num">
                                      <p:cBhvr additive="base">
                                        <p:cTn id="2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xEl>
                                              <p:pRg st="2" end="2"/>
                                            </p:txEl>
                                          </p:spTgt>
                                        </p:tgtEl>
                                        <p:attrNameLst>
                                          <p:attrName>style.visibility</p:attrName>
                                        </p:attrNameLst>
                                      </p:cBhvr>
                                      <p:to>
                                        <p:strVal val="visible"/>
                                      </p:to>
                                    </p:set>
                                    <p:anim calcmode="lin" valueType="num">
                                      <p:cBhvr additive="base">
                                        <p:cTn id="3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xEl>
                                              <p:pRg st="3" end="3"/>
                                            </p:txEl>
                                          </p:spTgt>
                                        </p:tgtEl>
                                        <p:attrNameLst>
                                          <p:attrName>style.visibility</p:attrName>
                                        </p:attrNameLst>
                                      </p:cBhvr>
                                      <p:to>
                                        <p:strVal val="visible"/>
                                      </p:to>
                                    </p:set>
                                    <p:anim calcmode="lin" valueType="num">
                                      <p:cBhvr additive="base">
                                        <p:cTn id="3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0">
                                            <p:txEl>
                                              <p:pRg st="4" end="4"/>
                                            </p:txEl>
                                          </p:spTgt>
                                        </p:tgtEl>
                                        <p:attrNameLst>
                                          <p:attrName>style.visibility</p:attrName>
                                        </p:attrNameLst>
                                      </p:cBhvr>
                                      <p:to>
                                        <p:strVal val="visible"/>
                                      </p:to>
                                    </p:set>
                                    <p:anim calcmode="lin" valueType="num">
                                      <p:cBhvr additive="base">
                                        <p:cTn id="4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p:cNvGraphicFramePr>
            <a:graphicFrameLocks noGrp="1"/>
          </p:cNvGraphicFramePr>
          <p:nvPr>
            <p:ph idx="1"/>
          </p:nvPr>
        </p:nvGraphicFramePr>
        <p:xfrm>
          <a:off x="179512" y="1196752"/>
          <a:ext cx="8640960" cy="4153572"/>
        </p:xfrm>
        <a:graphic>
          <a:graphicData uri="http://schemas.openxmlformats.org/drawingml/2006/table">
            <a:tbl>
              <a:tblPr firstRow="1" bandRow="1">
                <a:tableStyleId>{5C22544A-7EE6-4342-B048-85BDC9FD1C3A}</a:tableStyleId>
              </a:tblPr>
              <a:tblGrid>
                <a:gridCol w="2217816">
                  <a:extLst>
                    <a:ext uri="{9D8B030D-6E8A-4147-A177-3AD203B41FA5}">
                      <a16:colId xmlns:a16="http://schemas.microsoft.com/office/drawing/2014/main" val="20000"/>
                    </a:ext>
                  </a:extLst>
                </a:gridCol>
                <a:gridCol w="3542824">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tblGrid>
              <a:tr h="233300">
                <a:tc>
                  <a:txBody>
                    <a:bodyPr/>
                    <a:lstStyle/>
                    <a:p>
                      <a:pPr>
                        <a:lnSpc>
                          <a:spcPct val="115000"/>
                        </a:lnSpc>
                        <a:spcAft>
                          <a:spcPts val="1000"/>
                        </a:spcAft>
                      </a:pPr>
                      <a:r>
                        <a:rPr lang="nl-NL" sz="900" dirty="0">
                          <a:solidFill>
                            <a:schemeClr val="bg1"/>
                          </a:solidFill>
                          <a:latin typeface="+mj-lt"/>
                          <a:ea typeface="Times New Roman" panose="02020603050405020304"/>
                          <a:cs typeface="Times New Roman" panose="02020603050405020304"/>
                        </a:rPr>
                        <a:t>Rouwtaak volwassenen</a:t>
                      </a:r>
                      <a:endParaRPr lang="nl-NL" sz="900" dirty="0">
                        <a:solidFill>
                          <a:schemeClr val="bg1"/>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chemeClr val="bg1"/>
                          </a:solidFill>
                          <a:latin typeface="+mj-lt"/>
                          <a:ea typeface="Times New Roman" panose="02020603050405020304"/>
                          <a:cs typeface="Times New Roman" panose="02020603050405020304"/>
                        </a:rPr>
                        <a:t>Rouwtaken kinderen</a:t>
                      </a:r>
                      <a:endParaRPr lang="nl-NL" sz="900" dirty="0">
                        <a:solidFill>
                          <a:schemeClr val="bg1"/>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chemeClr val="bg1"/>
                          </a:solidFill>
                          <a:latin typeface="+mj-lt"/>
                          <a:ea typeface="Times New Roman" panose="02020603050405020304"/>
                          <a:cs typeface="Times New Roman" panose="02020603050405020304"/>
                        </a:rPr>
                        <a:t>Ontwikkelingscontext die van invloed is op rouw</a:t>
                      </a:r>
                    </a:p>
                    <a:p>
                      <a:pPr>
                        <a:lnSpc>
                          <a:spcPct val="115000"/>
                        </a:lnSpc>
                        <a:spcAft>
                          <a:spcPts val="0"/>
                        </a:spcAft>
                      </a:pPr>
                      <a:endParaRPr lang="nl-NL" sz="900" dirty="0">
                        <a:solidFill>
                          <a:srgbClr val="000000"/>
                        </a:solidFill>
                        <a:latin typeface="+mj-lt"/>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0"/>
                  </a:ext>
                </a:extLst>
              </a:tr>
              <a:tr h="370840">
                <a:tc>
                  <a:txBody>
                    <a:bodyPr/>
                    <a:lstStyle/>
                    <a:p>
                      <a:pPr marL="342900" lvl="0" indent="-342900">
                        <a:lnSpc>
                          <a:spcPct val="115000"/>
                        </a:lnSpc>
                        <a:spcAft>
                          <a:spcPts val="0"/>
                        </a:spcAft>
                        <a:buFont typeface="+mj-lt"/>
                        <a:buNone/>
                      </a:pPr>
                      <a:r>
                        <a:rPr lang="nl-NL" sz="900" dirty="0">
                          <a:solidFill>
                            <a:srgbClr val="000000"/>
                          </a:solidFill>
                          <a:latin typeface="+mj-lt"/>
                          <a:ea typeface="Times New Roman" panose="02020603050405020304"/>
                          <a:cs typeface="Times New Roman" panose="02020603050405020304"/>
                        </a:rPr>
                        <a:t>1.         Het aanvaarden van de realiteit van het verlies</a:t>
                      </a:r>
                      <a:endParaRPr lang="nl-NL" sz="900" dirty="0">
                        <a:solidFill>
                          <a:srgbClr val="000000"/>
                        </a:solidFill>
                        <a:latin typeface="+mj-lt"/>
                        <a:ea typeface="Calibri" panose="020F0502020204030204"/>
                        <a:cs typeface="Times New Roman" panose="02020603050405020304"/>
                      </a:endParaRPr>
                    </a:p>
                  </a:txBody>
                  <a:tcPr marL="0" marR="0" marT="0" marB="0" anchor="ctr"/>
                </a:tc>
                <a:tc>
                  <a:txBody>
                    <a:bodyPr/>
                    <a:lstStyle/>
                    <a:p>
                      <a:pPr marL="342900" lvl="0" indent="-342900">
                        <a:lnSpc>
                          <a:spcPct val="115000"/>
                        </a:lnSpc>
                        <a:spcAft>
                          <a:spcPts val="0"/>
                        </a:spcAft>
                        <a:buFont typeface="+mj-lt"/>
                        <a:buAutoNum type="alphaLcParenR"/>
                      </a:pPr>
                      <a:r>
                        <a:rPr lang="nl-NL" sz="900" dirty="0">
                          <a:solidFill>
                            <a:srgbClr val="000000"/>
                          </a:solidFill>
                          <a:latin typeface="+mj-lt"/>
                          <a:ea typeface="Times New Roman" panose="02020603050405020304"/>
                          <a:cs typeface="Times New Roman" panose="02020603050405020304"/>
                        </a:rPr>
                        <a:t>accepteren van de realiteit en begrijpen van onomkeerbaarheid</a:t>
                      </a:r>
                      <a:endParaRPr lang="nl-NL" sz="900" dirty="0">
                        <a:solidFill>
                          <a:srgbClr val="000000"/>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Kunnen begrijpen dat dood onomkeerbaar is, is afhankelijk van de cognitieve ontwikkeling van het kind</a:t>
                      </a:r>
                      <a:endParaRPr lang="nl-NL" sz="900" dirty="0">
                        <a:solidFill>
                          <a:srgbClr val="000000"/>
                        </a:solidFill>
                        <a:latin typeface="+mj-lt"/>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1"/>
                  </a:ext>
                </a:extLst>
              </a:tr>
              <a:tr h="370840">
                <a:tc>
                  <a:txBody>
                    <a:bodyPr/>
                    <a:lstStyle/>
                    <a:p>
                      <a:pPr marL="342900" lvl="0" indent="-342900">
                        <a:lnSpc>
                          <a:spcPct val="115000"/>
                        </a:lnSpc>
                        <a:spcAft>
                          <a:spcPts val="0"/>
                        </a:spcAft>
                        <a:buFont typeface="+mj-lt"/>
                        <a:buNone/>
                      </a:pPr>
                      <a:r>
                        <a:rPr lang="nl-NL" sz="900" dirty="0">
                          <a:solidFill>
                            <a:srgbClr val="000000"/>
                          </a:solidFill>
                          <a:latin typeface="+mj-lt"/>
                          <a:ea typeface="Times New Roman" panose="02020603050405020304"/>
                          <a:cs typeface="Times New Roman" panose="02020603050405020304"/>
                        </a:rPr>
                        <a:t>2.        De pijn en het verdriet doorleven</a:t>
                      </a:r>
                      <a:endParaRPr lang="nl-NL" sz="900" dirty="0">
                        <a:solidFill>
                          <a:srgbClr val="000000"/>
                        </a:solidFill>
                        <a:latin typeface="+mj-lt"/>
                        <a:ea typeface="Calibri" panose="020F0502020204030204"/>
                        <a:cs typeface="Times New Roman" panose="02020603050405020304"/>
                      </a:endParaRPr>
                    </a:p>
                  </a:txBody>
                  <a:tcPr marL="36000" marR="36000" marT="0" marB="0" anchor="ctr"/>
                </a:tc>
                <a:tc>
                  <a:txBody>
                    <a:bodyPr/>
                    <a:lstStyle/>
                    <a:p>
                      <a:pPr marL="342900" lvl="0" indent="-342900">
                        <a:lnSpc>
                          <a:spcPct val="115000"/>
                        </a:lnSpc>
                        <a:spcAft>
                          <a:spcPts val="0"/>
                        </a:spcAft>
                        <a:buFont typeface="+mj-lt"/>
                        <a:buAutoNum type="alphaLcParenR" startAt="2"/>
                      </a:pPr>
                      <a:r>
                        <a:rPr lang="nl-NL" sz="900" dirty="0">
                          <a:solidFill>
                            <a:srgbClr val="000000"/>
                          </a:solidFill>
                          <a:latin typeface="+mj-lt"/>
                          <a:ea typeface="Times New Roman" panose="02020603050405020304"/>
                          <a:cs typeface="Times New Roman" panose="02020603050405020304"/>
                        </a:rPr>
                        <a:t>ervaren van en leren omgaan met pijnlijke en emotionele reactie ten gevolgen va het overlijden (bijv. verdriet, woede, wrok, verwarring, schuld)</a:t>
                      </a:r>
                    </a:p>
                    <a:p>
                      <a:pPr marL="342900" lvl="0" indent="-342900">
                        <a:lnSpc>
                          <a:spcPct val="115000"/>
                        </a:lnSpc>
                        <a:spcAft>
                          <a:spcPts val="0"/>
                        </a:spcAft>
                        <a:buFont typeface="+mj-lt"/>
                        <a:buAutoNum type="alphaLcParenR" startAt="2"/>
                      </a:pPr>
                      <a:r>
                        <a:rPr lang="nl-NL" sz="900" dirty="0">
                          <a:solidFill>
                            <a:srgbClr val="000000"/>
                          </a:solidFill>
                          <a:latin typeface="+mj-lt"/>
                          <a:ea typeface="Times New Roman" panose="02020603050405020304"/>
                          <a:cs typeface="Times New Roman" panose="02020603050405020304"/>
                        </a:rPr>
                        <a:t>aanpassing aan de verandering die zich voordoen in hun leven en identiteit die samenhangen met het overlijden</a:t>
                      </a:r>
                      <a:endParaRPr lang="nl-NL" sz="900" dirty="0">
                        <a:solidFill>
                          <a:srgbClr val="000000"/>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Het kunnen verwerken van een verlies hangt samen met de ontwikkeling van </a:t>
                      </a:r>
                      <a:r>
                        <a:rPr lang="nl-NL" sz="900" dirty="0" err="1">
                          <a:solidFill>
                            <a:srgbClr val="000000"/>
                          </a:solidFill>
                          <a:latin typeface="+mj-lt"/>
                          <a:ea typeface="Times New Roman" panose="02020603050405020304"/>
                          <a:cs typeface="Times New Roman" panose="02020603050405020304"/>
                        </a:rPr>
                        <a:t>copingsmechanismen</a:t>
                      </a:r>
                      <a:r>
                        <a:rPr lang="nl-NL" sz="900" dirty="0">
                          <a:solidFill>
                            <a:srgbClr val="000000"/>
                          </a:solidFill>
                          <a:latin typeface="+mj-lt"/>
                          <a:ea typeface="Times New Roman" panose="02020603050405020304"/>
                          <a:cs typeface="Times New Roman" panose="02020603050405020304"/>
                        </a:rPr>
                        <a:t> van het kind. </a:t>
                      </a:r>
                    </a:p>
                    <a:p>
                      <a:pPr>
                        <a:lnSpc>
                          <a:spcPct val="115000"/>
                        </a:lnSpc>
                        <a:spcAft>
                          <a:spcPts val="0"/>
                        </a:spcAft>
                      </a:pPr>
                      <a:endParaRPr lang="nl-NL" sz="900" dirty="0">
                        <a:solidFill>
                          <a:srgbClr val="000000"/>
                        </a:solidFill>
                        <a:latin typeface="+mj-lt"/>
                        <a:ea typeface="Calibri" panose="020F0502020204030204"/>
                        <a:cs typeface="Times New Roman" panose="02020603050405020304"/>
                      </a:endParaRPr>
                    </a:p>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Onder invloed van nieuwe ontwikkelingstaken en de sociale, emotionele cognitieve ontwikkeling zullen kinderen vaak opnieuw betekenis geven aan het verlies. </a:t>
                      </a:r>
                      <a:endParaRPr lang="nl-NL" sz="900" dirty="0">
                        <a:solidFill>
                          <a:srgbClr val="000000"/>
                        </a:solidFill>
                        <a:latin typeface="+mj-lt"/>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2"/>
                  </a:ext>
                </a:extLst>
              </a:tr>
              <a:tr h="370840">
                <a:tc>
                  <a:txBody>
                    <a:bodyPr/>
                    <a:lstStyle/>
                    <a:p>
                      <a:pPr marL="342900" lvl="0" indent="-342900">
                        <a:lnSpc>
                          <a:spcPct val="115000"/>
                        </a:lnSpc>
                        <a:spcAft>
                          <a:spcPts val="0"/>
                        </a:spcAft>
                        <a:buFont typeface="+mj-lt"/>
                        <a:buNone/>
                      </a:pPr>
                      <a:r>
                        <a:rPr lang="nl-NL" sz="900" dirty="0">
                          <a:solidFill>
                            <a:srgbClr val="000000"/>
                          </a:solidFill>
                          <a:latin typeface="+mj-lt"/>
                          <a:ea typeface="Times New Roman" panose="02020603050405020304"/>
                          <a:cs typeface="Times New Roman" panose="02020603050405020304"/>
                        </a:rPr>
                        <a:t>3.          Zich aanpassen aan een nieuw leven waarin de overledene niet meer aanwezig is</a:t>
                      </a:r>
                      <a:endParaRPr lang="nl-NL" sz="900" dirty="0">
                        <a:solidFill>
                          <a:srgbClr val="000000"/>
                        </a:solidFill>
                        <a:latin typeface="+mj-lt"/>
                        <a:ea typeface="Calibri" panose="020F0502020204030204"/>
                        <a:cs typeface="Times New Roman" panose="02020603050405020304"/>
                      </a:endParaRPr>
                    </a:p>
                  </a:txBody>
                  <a:tcPr marL="36000" marR="36000" marT="0" marB="0" anchor="ctr"/>
                </a:tc>
                <a:tc>
                  <a:txBody>
                    <a:bodyPr/>
                    <a:lstStyle/>
                    <a:p>
                      <a:pPr marL="342900" lvl="0" indent="-342900">
                        <a:lnSpc>
                          <a:spcPct val="115000"/>
                        </a:lnSpc>
                        <a:spcAft>
                          <a:spcPts val="0"/>
                        </a:spcAft>
                        <a:buFont typeface="+mj-lt"/>
                        <a:buAutoNum type="alphaLcParenR" startAt="4"/>
                      </a:pPr>
                      <a:r>
                        <a:rPr lang="nl-NL" sz="900" dirty="0">
                          <a:solidFill>
                            <a:srgbClr val="000000"/>
                          </a:solidFill>
                          <a:latin typeface="+mj-lt"/>
                          <a:ea typeface="Times New Roman" panose="02020603050405020304"/>
                          <a:cs typeface="Times New Roman" panose="02020603050405020304"/>
                        </a:rPr>
                        <a:t>ontwikkelen van nieuwe relaties of het verdiepen van bestaande relaties die tot steun kunnen zijn in  het leren omgaan met het verlies</a:t>
                      </a:r>
                    </a:p>
                    <a:p>
                      <a:pPr marL="342900" lvl="0" indent="-342900">
                        <a:lnSpc>
                          <a:spcPct val="115000"/>
                        </a:lnSpc>
                        <a:spcAft>
                          <a:spcPts val="0"/>
                        </a:spcAft>
                        <a:buFont typeface="+mj-lt"/>
                        <a:buAutoNum type="alphaLcParenR" startAt="4"/>
                      </a:pPr>
                      <a:r>
                        <a:rPr lang="nl-NL" sz="900" dirty="0">
                          <a:solidFill>
                            <a:srgbClr val="000000"/>
                          </a:solidFill>
                          <a:latin typeface="+mj-lt"/>
                          <a:ea typeface="Times New Roman" panose="02020603050405020304"/>
                          <a:cs typeface="Times New Roman" panose="02020603050405020304"/>
                        </a:rPr>
                        <a:t>Ontwikkelen van een nieuwe identiteit waar de verlieservaring een onderdeel van is. </a:t>
                      </a:r>
                      <a:endParaRPr lang="nl-NL" sz="900" dirty="0">
                        <a:solidFill>
                          <a:srgbClr val="000000"/>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Het wegvallen van een</a:t>
                      </a:r>
                      <a:r>
                        <a:rPr lang="nl-NL" sz="900" baseline="0" dirty="0">
                          <a:solidFill>
                            <a:srgbClr val="000000"/>
                          </a:solidFill>
                          <a:latin typeface="+mj-lt"/>
                          <a:ea typeface="Times New Roman" panose="02020603050405020304"/>
                          <a:cs typeface="Times New Roman" panose="02020603050405020304"/>
                        </a:rPr>
                        <a:t> ouder beïnvloed de identiteitsontwikkeling van een kind. Het ontwikkelen van een beeld wie zij zijn en hoe ze zich relatie tot de ander verhouden. </a:t>
                      </a:r>
                      <a:endParaRPr lang="nl-NL" sz="900" dirty="0">
                        <a:solidFill>
                          <a:srgbClr val="000000"/>
                        </a:solidFill>
                        <a:latin typeface="+mj-lt"/>
                        <a:ea typeface="Times New Roman" panose="02020603050405020304"/>
                        <a:cs typeface="Times New Roman" panose="02020603050405020304"/>
                      </a:endParaRPr>
                    </a:p>
                  </a:txBody>
                  <a:tcPr marL="68580" marR="68580" marT="0" marB="0"/>
                </a:tc>
                <a:extLst>
                  <a:ext uri="{0D108BD9-81ED-4DB2-BD59-A6C34878D82A}">
                    <a16:rowId xmlns:a16="http://schemas.microsoft.com/office/drawing/2014/main" val="10003"/>
                  </a:ext>
                </a:extLst>
              </a:tr>
              <a:tr h="1760003">
                <a:tc>
                  <a:txBody>
                    <a:bodyPr/>
                    <a:lstStyle/>
                    <a:p>
                      <a:pPr marL="342900" lvl="0" indent="-342900">
                        <a:lnSpc>
                          <a:spcPct val="115000"/>
                        </a:lnSpc>
                        <a:spcAft>
                          <a:spcPts val="0"/>
                        </a:spcAft>
                        <a:buFont typeface="+mj-lt"/>
                        <a:buNone/>
                      </a:pPr>
                      <a:r>
                        <a:rPr lang="nl-NL" sz="900" dirty="0">
                          <a:solidFill>
                            <a:srgbClr val="000000"/>
                          </a:solidFill>
                          <a:latin typeface="+mj-lt"/>
                          <a:ea typeface="Times New Roman" panose="02020603050405020304"/>
                          <a:cs typeface="Times New Roman" panose="02020603050405020304"/>
                        </a:rPr>
                        <a:t>4.         De overledene een plek geven en de draad ven het leven weer oppakken</a:t>
                      </a:r>
                      <a:endParaRPr lang="nl-NL" sz="900" dirty="0">
                        <a:solidFill>
                          <a:srgbClr val="000000"/>
                        </a:solidFill>
                        <a:latin typeface="+mj-lt"/>
                        <a:ea typeface="Calibri" panose="020F0502020204030204"/>
                        <a:cs typeface="Times New Roman" panose="02020603050405020304"/>
                      </a:endParaRPr>
                    </a:p>
                  </a:txBody>
                  <a:tcPr marL="36000" marR="36000" marT="0" marB="0" anchor="ctr"/>
                </a:tc>
                <a:tc>
                  <a:txBody>
                    <a:bodyPr/>
                    <a:lstStyle/>
                    <a:p>
                      <a:pPr marL="342900" lvl="0" indent="-342900">
                        <a:lnSpc>
                          <a:spcPct val="115000"/>
                        </a:lnSpc>
                        <a:spcAft>
                          <a:spcPts val="0"/>
                        </a:spcAft>
                        <a:buFont typeface="+mj-lt"/>
                        <a:buAutoNum type="alphaLcParenR" startAt="6"/>
                      </a:pPr>
                      <a:r>
                        <a:rPr lang="nl-NL" sz="900" dirty="0">
                          <a:solidFill>
                            <a:srgbClr val="000000"/>
                          </a:solidFill>
                          <a:latin typeface="+mj-lt"/>
                          <a:ea typeface="Times New Roman" panose="02020603050405020304"/>
                          <a:cs typeface="Times New Roman" panose="02020603050405020304"/>
                        </a:rPr>
                        <a:t>Betekenis verlenen aan de dood; van begrijpen waarom iemand overleden is, tot wat de betekenis is van de overlijden voor de nabestaanden.</a:t>
                      </a:r>
                      <a:r>
                        <a:rPr lang="nl-NL" sz="900" baseline="0" dirty="0">
                          <a:solidFill>
                            <a:srgbClr val="000000"/>
                          </a:solidFill>
                          <a:latin typeface="+mj-lt"/>
                          <a:ea typeface="Times New Roman" panose="02020603050405020304"/>
                          <a:cs typeface="Times New Roman" panose="02020603050405020304"/>
                        </a:rPr>
                        <a:t> </a:t>
                      </a:r>
                    </a:p>
                    <a:p>
                      <a:pPr marL="342900" lvl="0" indent="-342900">
                        <a:lnSpc>
                          <a:spcPct val="115000"/>
                        </a:lnSpc>
                        <a:spcAft>
                          <a:spcPts val="0"/>
                        </a:spcAft>
                        <a:buFont typeface="+mj-lt"/>
                        <a:buAutoNum type="alphaLcParenR" startAt="6"/>
                      </a:pPr>
                      <a:r>
                        <a:rPr lang="nl-NL" sz="900" dirty="0">
                          <a:solidFill>
                            <a:srgbClr val="000000"/>
                          </a:solidFill>
                          <a:latin typeface="+mj-lt"/>
                          <a:ea typeface="Times New Roman" panose="02020603050405020304"/>
                          <a:cs typeface="Times New Roman" panose="02020603050405020304"/>
                        </a:rPr>
                        <a:t>het behouden van een betekenisvolle band met de overledene, bijvoorbeeld door het ophalen van herinneringen  of het onderhouden van een gedenkplaats.</a:t>
                      </a:r>
                    </a:p>
                    <a:p>
                      <a:pPr marL="342900" lvl="0" indent="-342900">
                        <a:lnSpc>
                          <a:spcPct val="115000"/>
                        </a:lnSpc>
                        <a:spcAft>
                          <a:spcPts val="0"/>
                        </a:spcAft>
                        <a:buFont typeface="+mj-lt"/>
                        <a:buAutoNum type="alphaLcParenR" startAt="6"/>
                      </a:pPr>
                      <a:r>
                        <a:rPr lang="nl-NL" sz="900" dirty="0">
                          <a:solidFill>
                            <a:srgbClr val="000000"/>
                          </a:solidFill>
                          <a:latin typeface="+mj-lt"/>
                          <a:ea typeface="Times New Roman" panose="02020603050405020304"/>
                          <a:cs typeface="Times New Roman" panose="02020603050405020304"/>
                        </a:rPr>
                        <a:t>Continueren van de ontwikkelingstaken die passen bij de kindertijd en adolescentie</a:t>
                      </a:r>
                      <a:endParaRPr lang="nl-NL" sz="900" dirty="0">
                        <a:solidFill>
                          <a:srgbClr val="000000"/>
                        </a:solidFill>
                        <a:latin typeface="+mj-lt"/>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Kinderen zetten vaak verschillende strategieën in om de band met de overledene in stand te houden</a:t>
                      </a:r>
                    </a:p>
                    <a:p>
                      <a:pPr>
                        <a:lnSpc>
                          <a:spcPct val="115000"/>
                        </a:lnSpc>
                        <a:spcAft>
                          <a:spcPts val="0"/>
                        </a:spcAft>
                      </a:pPr>
                      <a:endParaRPr lang="nl-NL" sz="900" dirty="0">
                        <a:solidFill>
                          <a:srgbClr val="000000"/>
                        </a:solidFill>
                        <a:latin typeface="+mj-lt"/>
                        <a:ea typeface="Calibri" panose="020F0502020204030204"/>
                        <a:cs typeface="Times New Roman" panose="02020603050405020304"/>
                      </a:endParaRPr>
                    </a:p>
                    <a:p>
                      <a:pPr>
                        <a:lnSpc>
                          <a:spcPct val="115000"/>
                        </a:lnSpc>
                        <a:spcAft>
                          <a:spcPts val="0"/>
                        </a:spcAft>
                      </a:pPr>
                      <a:r>
                        <a:rPr lang="nl-NL" sz="900" dirty="0">
                          <a:solidFill>
                            <a:srgbClr val="000000"/>
                          </a:solidFill>
                          <a:latin typeface="+mj-lt"/>
                          <a:ea typeface="Times New Roman" panose="02020603050405020304"/>
                          <a:cs typeface="Times New Roman" panose="02020603050405020304"/>
                        </a:rPr>
                        <a:t>Kinderen die de rouw en ontwikkelingstaken niet of nog niet kunnen volbrengen ondervinden hiervan hinder bij pogingen om latere ontwikkelingstaken te kunnen volbrengen. </a:t>
                      </a:r>
                      <a:endParaRPr lang="nl-NL" sz="900" dirty="0">
                        <a:solidFill>
                          <a:srgbClr val="000000"/>
                        </a:solidFill>
                        <a:latin typeface="+mj-lt"/>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Bij echtscheiding</a:t>
            </a:r>
            <a:br>
              <a:rPr lang="nl-NL" b="1" dirty="0"/>
            </a:br>
            <a:endParaRPr lang="nl-NL" dirty="0"/>
          </a:p>
        </p:txBody>
      </p:sp>
      <p:sp>
        <p:nvSpPr>
          <p:cNvPr id="4" name="Tijdelijke aanduiding voor tekst 3"/>
          <p:cNvSpPr>
            <a:spLocks noGrp="1"/>
          </p:cNvSpPr>
          <p:nvPr>
            <p:ph type="body" idx="1"/>
          </p:nvPr>
        </p:nvSpPr>
        <p:spPr/>
        <p:txBody>
          <a:bodyPr/>
          <a:lstStyle/>
          <a:p>
            <a:r>
              <a:rPr lang="nl-NL" dirty="0"/>
              <a:t>ouder</a:t>
            </a:r>
          </a:p>
        </p:txBody>
      </p:sp>
      <p:sp>
        <p:nvSpPr>
          <p:cNvPr id="5" name="Tijdelijke aanduiding voor tekst 4"/>
          <p:cNvSpPr>
            <a:spLocks noGrp="1"/>
          </p:cNvSpPr>
          <p:nvPr>
            <p:ph type="body" sz="half" idx="3"/>
          </p:nvPr>
        </p:nvSpPr>
        <p:spPr/>
        <p:txBody>
          <a:bodyPr/>
          <a:lstStyle/>
          <a:p>
            <a:r>
              <a:rPr lang="nl-NL" dirty="0"/>
              <a:t>kind</a:t>
            </a:r>
          </a:p>
        </p:txBody>
      </p:sp>
      <p:sp>
        <p:nvSpPr>
          <p:cNvPr id="3" name="Tijdelijke aanduiding voor inhoud 2"/>
          <p:cNvSpPr>
            <a:spLocks noGrp="1"/>
          </p:cNvSpPr>
          <p:nvPr>
            <p:ph sz="quarter" idx="2"/>
          </p:nvPr>
        </p:nvSpPr>
        <p:spPr/>
        <p:txBody>
          <a:bodyPr>
            <a:normAutofit fontScale="77500" lnSpcReduction="20000"/>
          </a:bodyPr>
          <a:lstStyle/>
          <a:p>
            <a:pPr marL="457200" indent="-457200" fontAlgn="t">
              <a:buFont typeface="+mj-lt"/>
              <a:buAutoNum type="arabicPeriod"/>
            </a:pPr>
            <a:r>
              <a:rPr lang="nl-NL" dirty="0"/>
              <a:t>De realiteit van de scheiding ervaren.  Het is zo en het zal zo blijven. Weten dat de relatie over is. Het innerlijk weten dat hereniging niet meer mogelijk is</a:t>
            </a:r>
          </a:p>
          <a:p>
            <a:pPr marL="457200" indent="-457200" fontAlgn="t">
              <a:buFont typeface="+mj-lt"/>
              <a:buAutoNum type="arabicPeriod"/>
            </a:pPr>
            <a:r>
              <a:rPr lang="nl-NL" dirty="0"/>
              <a:t>Het voelen van de leegte, overspoeld worden door verdriet en gemis, opluchting etc.</a:t>
            </a:r>
          </a:p>
          <a:p>
            <a:pPr marL="457200" indent="-457200" fontAlgn="t">
              <a:buFont typeface="+mj-lt"/>
              <a:buAutoNum type="arabicPeriod"/>
            </a:pPr>
            <a:r>
              <a:rPr lang="nl-NL" dirty="0"/>
              <a:t>Het aanpassen aan een nieuw leven waarin je partner niet meer aanwezig is. Omgaan met de veranderingen die zich nu voordoen</a:t>
            </a:r>
          </a:p>
          <a:p>
            <a:pPr marL="457200" indent="-457200" fontAlgn="t">
              <a:buFont typeface="+mj-lt"/>
              <a:buAutoNum type="arabicPeriod"/>
            </a:pPr>
            <a:r>
              <a:rPr lang="nl-NL" dirty="0"/>
              <a:t>Je stukgelopen relatie emotioneel  een plaats geven en het oppakken van de draad van het leven</a:t>
            </a:r>
          </a:p>
          <a:p>
            <a:endParaRPr lang="nl-NL" dirty="0"/>
          </a:p>
        </p:txBody>
      </p:sp>
      <p:sp>
        <p:nvSpPr>
          <p:cNvPr id="6" name="Tijdelijke aanduiding voor inhoud 5"/>
          <p:cNvSpPr>
            <a:spLocks noGrp="1"/>
          </p:cNvSpPr>
          <p:nvPr>
            <p:ph sz="quarter" idx="4"/>
          </p:nvPr>
        </p:nvSpPr>
        <p:spPr/>
        <p:txBody>
          <a:bodyPr>
            <a:normAutofit fontScale="55000" lnSpcReduction="20000"/>
          </a:bodyPr>
          <a:lstStyle/>
          <a:p>
            <a:pPr marL="457200" indent="-457200">
              <a:buFont typeface="+mj-lt"/>
              <a:buAutoNum type="arabicPeriod"/>
            </a:pPr>
            <a:r>
              <a:rPr lang="nl-NL" dirty="0"/>
              <a:t>Ouders blijven uit elkaar en dat zal zo blijven. </a:t>
            </a:r>
          </a:p>
          <a:p>
            <a:pPr marL="457200" indent="-457200">
              <a:buFont typeface="+mj-lt"/>
              <a:buAutoNum type="arabicPeriod"/>
            </a:pPr>
            <a:r>
              <a:rPr lang="nl-NL" dirty="0"/>
              <a:t>a. Omgaan met de warboel aan gevoelens. Opgelucht zijn dat ouder uit elkaar zijn of schuldgevoelens etc. </a:t>
            </a:r>
          </a:p>
          <a:p>
            <a:pPr marL="457200" indent="-457200">
              <a:buNone/>
            </a:pPr>
            <a:endParaRPr lang="nl-NL" dirty="0"/>
          </a:p>
          <a:p>
            <a:pPr marL="457200" indent="-457200">
              <a:buNone/>
            </a:pPr>
            <a:r>
              <a:rPr lang="nl-NL" dirty="0"/>
              <a:t>	b. herkennen van eigen emoties en de emoties van de ander. Telkens weer opnieuw betekenis geven aan het verlies en aan het beeld dat ze van zichzelf hebben zonder de vader of moeten leren leven met het gemis en met je herinneringen. </a:t>
            </a:r>
          </a:p>
          <a:p>
            <a:pPr marL="457200" indent="-457200">
              <a:buNone/>
            </a:pPr>
            <a:endParaRPr lang="nl-NL" dirty="0"/>
          </a:p>
          <a:p>
            <a:pPr marL="457200" indent="-457200">
              <a:buAutoNum type="arabicPeriod" startAt="3"/>
            </a:pPr>
            <a:r>
              <a:rPr lang="nl-NL" dirty="0"/>
              <a:t>a. ontwikkelen  en aangaan van nieuwe relaties.</a:t>
            </a:r>
          </a:p>
          <a:p>
            <a:pPr marL="457200" indent="-457200">
              <a:buNone/>
            </a:pPr>
            <a:r>
              <a:rPr lang="nl-NL" dirty="0"/>
              <a:t>	b. Je aanpassen aan een nieuw leven waarin je ouders niet meer samen zijn en je identiteitsontwikkeling hierin. Wie ben ik zonder vader/moeder.  Zonder voorbeeldrelatie. </a:t>
            </a:r>
          </a:p>
          <a:p>
            <a:pPr marL="457200" indent="-457200">
              <a:buNone/>
            </a:pPr>
            <a:endParaRPr lang="nl-NL" dirty="0"/>
          </a:p>
          <a:p>
            <a:pPr marL="457200" indent="-457200">
              <a:buAutoNum type="arabicPeriod" startAt="4"/>
            </a:pPr>
            <a:r>
              <a:rPr lang="nl-NL" dirty="0"/>
              <a:t>a. Je eigen plek weer hebben gevonden binnen een nieuw systeem. </a:t>
            </a:r>
          </a:p>
          <a:p>
            <a:pPr marL="457200" indent="-457200">
              <a:buNone/>
            </a:pPr>
            <a:r>
              <a:rPr lang="nl-NL" dirty="0"/>
              <a:t>	b. Het behouden van een betekenisvolle band relatie met beide ouders.</a:t>
            </a:r>
          </a:p>
          <a:p>
            <a:pPr marL="457200" indent="-457200">
              <a:buNone/>
            </a:pPr>
            <a:r>
              <a:rPr lang="nl-NL" dirty="0"/>
              <a:t>	c. Oppakken van de bij behorende ontwikkelingstaken</a:t>
            </a:r>
          </a:p>
          <a:p>
            <a:pPr marL="457200" indent="-457200">
              <a:buFont typeface="+mj-lt"/>
              <a:buAutoNum type="arabicPeriod"/>
            </a:pPr>
            <a:endParaRPr lang="nl-NL" dirty="0"/>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Het duale procesmodel</a:t>
            </a:r>
            <a:endParaRPr lang="nl-NL" dirty="0"/>
          </a:p>
        </p:txBody>
      </p:sp>
      <p:pic>
        <p:nvPicPr>
          <p:cNvPr id="4" name="Tijdelijke aanduiding voor inhoud 3" descr="Duale-Procesmodel-Omgaan-met-Verlies-Stroebe-Schut-1999-door-Spanjen-en-Westerink-2015.jpg"/>
          <p:cNvPicPr>
            <a:picLocks noGrp="1" noChangeAspect="1"/>
          </p:cNvPicPr>
          <p:nvPr>
            <p:ph idx="1"/>
          </p:nvPr>
        </p:nvPicPr>
        <p:blipFill>
          <a:blip r:embed="rId3" cstate="print"/>
          <a:stretch>
            <a:fillRect/>
          </a:stretch>
        </p:blipFill>
        <p:spPr>
          <a:xfrm>
            <a:off x="1403648" y="2276872"/>
            <a:ext cx="5861118" cy="3600400"/>
          </a:xfrm>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Inleiding</a:t>
            </a:r>
          </a:p>
        </p:txBody>
      </p:sp>
      <p:sp>
        <p:nvSpPr>
          <p:cNvPr id="3" name="Tijdelijke aanduiding voor inhoud 2"/>
          <p:cNvSpPr>
            <a:spLocks noGrp="1"/>
          </p:cNvSpPr>
          <p:nvPr>
            <p:ph idx="1"/>
          </p:nvPr>
        </p:nvSpPr>
        <p:spPr/>
        <p:txBody>
          <a:bodyPr/>
          <a:lstStyle/>
          <a:p>
            <a:r>
              <a:rPr lang="nl-NL" dirty="0"/>
              <a:t>5 minuten schrijfopdracht</a:t>
            </a:r>
          </a:p>
          <a:p>
            <a:pPr>
              <a:buNone/>
            </a:pPr>
            <a:endParaRPr lang="nl-NL" dirty="0"/>
          </a:p>
          <a:p>
            <a:pPr algn="ctr">
              <a:buNone/>
            </a:pPr>
            <a:r>
              <a:rPr lang="nl-NL" dirty="0"/>
              <a:t>“ongegeneerd schrijven”</a:t>
            </a:r>
          </a:p>
          <a:p>
            <a:pPr>
              <a:buNone/>
            </a:pPr>
            <a:endParaRPr lang="nl-NL" dirty="0"/>
          </a:p>
          <a:p>
            <a:pPr>
              <a:buNone/>
            </a:pPr>
            <a:endParaRPr lang="nl-NL"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Verliescirkel</a:t>
            </a:r>
          </a:p>
        </p:txBody>
      </p:sp>
      <p:pic>
        <p:nvPicPr>
          <p:cNvPr id="4" name="Tijdelijke aanduiding voor inhoud 3" descr="verliescirkel.png"/>
          <p:cNvPicPr>
            <a:picLocks noGrp="1" noChangeAspect="1"/>
          </p:cNvPicPr>
          <p:nvPr>
            <p:ph idx="1"/>
          </p:nvPr>
        </p:nvPicPr>
        <p:blipFill>
          <a:blip r:embed="rId3" cstate="print"/>
          <a:stretch>
            <a:fillRect/>
          </a:stretch>
        </p:blipFill>
        <p:spPr>
          <a:xfrm>
            <a:off x="1714500" y="1986756"/>
            <a:ext cx="5715000" cy="4286250"/>
          </a:xfrm>
        </p:spPr>
      </p:pic>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werkmethoden</a:t>
            </a:r>
          </a:p>
        </p:txBody>
      </p:sp>
      <p:sp>
        <p:nvSpPr>
          <p:cNvPr id="3" name="Tijdelijke aanduiding voor tekst 2"/>
          <p:cNvSpPr>
            <a:spLocks noGrp="1"/>
          </p:cNvSpPr>
          <p:nvPr>
            <p:ph type="body" idx="1"/>
          </p:nvPr>
        </p:nvSpPr>
        <p:spPr>
          <a:xfrm>
            <a:off x="530352" y="2704664"/>
            <a:ext cx="7772400" cy="2956584"/>
          </a:xfrm>
        </p:spPr>
        <p:txBody>
          <a:bodyPr>
            <a:normAutofit/>
          </a:bodyPr>
          <a:lstStyle/>
          <a:p>
            <a:r>
              <a:rPr lang="nl-NL" dirty="0"/>
              <a:t>Levenslijn</a:t>
            </a:r>
          </a:p>
          <a:p>
            <a:r>
              <a:rPr lang="nl-NL" dirty="0" err="1"/>
              <a:t>Genogram</a:t>
            </a:r>
            <a:endParaRPr lang="nl-NL" dirty="0"/>
          </a:p>
          <a:p>
            <a:r>
              <a:rPr lang="nl-NL" dirty="0"/>
              <a:t>Creatieve werkvormen</a:t>
            </a:r>
          </a:p>
          <a:p>
            <a:r>
              <a:rPr lang="nl-NL" dirty="0"/>
              <a:t>Schrijfopdrachten</a:t>
            </a:r>
          </a:p>
          <a:p>
            <a:r>
              <a:rPr lang="nl-NL" dirty="0"/>
              <a:t>Verliescirkel</a:t>
            </a:r>
          </a:p>
          <a:p>
            <a:r>
              <a:rPr lang="nl-NL" dirty="0"/>
              <a:t>PAK,  Persoonlijke Archiefkast</a:t>
            </a:r>
          </a:p>
          <a:p>
            <a:endParaRPr lang="nl-NL" dirty="0"/>
          </a:p>
          <a:p>
            <a:endParaRPr lang="nl-NL" dirty="0"/>
          </a:p>
          <a:p>
            <a:endParaRPr lang="nl-NL"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Adviezen</a:t>
            </a:r>
          </a:p>
        </p:txBody>
      </p:sp>
      <p:sp>
        <p:nvSpPr>
          <p:cNvPr id="5" name="Tijdelijke aanduiding voor tekst 4"/>
          <p:cNvSpPr>
            <a:spLocks noGrp="1"/>
          </p:cNvSpPr>
          <p:nvPr>
            <p:ph type="body" idx="1"/>
          </p:nvPr>
        </p:nvSpPr>
        <p:spPr>
          <a:xfrm>
            <a:off x="530352" y="2704664"/>
            <a:ext cx="7772400" cy="3748672"/>
          </a:xfrm>
        </p:spPr>
        <p:txBody>
          <a:bodyPr>
            <a:normAutofit/>
          </a:bodyPr>
          <a:lstStyle/>
          <a:p>
            <a:r>
              <a:rPr lang="nl-NL" dirty="0"/>
              <a:t>Implementeren van rouw en verlies in de </a:t>
            </a:r>
            <a:r>
              <a:rPr lang="nl-NL" dirty="0" err="1"/>
              <a:t>screening</a:t>
            </a:r>
            <a:r>
              <a:rPr lang="nl-NL" dirty="0"/>
              <a:t>, DI, MDO, hulpverlening/begeleiding en PEG</a:t>
            </a:r>
          </a:p>
          <a:p>
            <a:r>
              <a:rPr lang="nl-NL" dirty="0"/>
              <a:t>Casuïstiekdag/deel om cliënten te analyseren via de verliescirkel</a:t>
            </a:r>
          </a:p>
          <a:p>
            <a:r>
              <a:rPr lang="nl-NL" dirty="0"/>
              <a:t>Verlieservaringen delen in het team</a:t>
            </a:r>
          </a:p>
          <a:p>
            <a:r>
              <a:rPr lang="nl-NL" dirty="0"/>
              <a:t>Verliezen binnen het team bespreekbaar maken</a:t>
            </a:r>
          </a:p>
          <a:p>
            <a:r>
              <a:rPr lang="nl-NL" dirty="0"/>
              <a:t>Hoe ziet jou PAK eruit?</a:t>
            </a:r>
          </a:p>
          <a:p>
            <a:endParaRPr lang="nl-NL" dirty="0"/>
          </a:p>
          <a:p>
            <a:r>
              <a:rPr lang="nl-NL" dirty="0"/>
              <a:t> </a:t>
            </a:r>
          </a:p>
          <a:p>
            <a:endParaRPr lang="nl-NL"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chor="ctr"/>
          <a:lstStyle/>
          <a:p>
            <a:r>
              <a:rPr lang="nl-NL" dirty="0"/>
              <a:t>Tot Slot…</a:t>
            </a:r>
          </a:p>
        </p:txBody>
      </p:sp>
      <p:sp>
        <p:nvSpPr>
          <p:cNvPr id="6" name="Tijdelijke aanduiding voor tekst 5"/>
          <p:cNvSpPr>
            <a:spLocks noGrp="1"/>
          </p:cNvSpPr>
          <p:nvPr>
            <p:ph type="body" sz="half" idx="2"/>
          </p:nvPr>
        </p:nvSpPr>
        <p:spPr>
          <a:xfrm>
            <a:off x="609600" y="2828785"/>
            <a:ext cx="2209800" cy="2179320"/>
          </a:xfrm>
          <a:effectLst>
            <a:glow rad="139700">
              <a:schemeClr val="accent1">
                <a:satMod val="175000"/>
                <a:alpha val="40000"/>
              </a:schemeClr>
            </a:glow>
          </a:effectLst>
          <a:scene3d>
            <a:camera prst="isometricTopUp"/>
            <a:lightRig rig="threePt" dir="t"/>
          </a:scene3d>
        </p:spPr>
        <p:txBody>
          <a:bodyPr>
            <a:normAutofit/>
          </a:bodyPr>
          <a:lstStyle/>
          <a:p>
            <a:r>
              <a:rPr lang="nl-NL" sz="4000" dirty="0">
                <a:ln>
                  <a:solidFill>
                    <a:schemeClr val="accent3"/>
                  </a:solidFill>
                </a:ln>
              </a:rPr>
              <a:t>Bedankt!</a:t>
            </a:r>
          </a:p>
        </p:txBody>
      </p:sp>
      <p:sp>
        <p:nvSpPr>
          <p:cNvPr id="3" name="Tijdelijke aanduiding voor afbeelding 2">
            <a:extLst>
              <a:ext uri="{FF2B5EF4-FFF2-40B4-BE49-F238E27FC236}">
                <a16:creationId xmlns:a16="http://schemas.microsoft.com/office/drawing/2014/main" id="{5C208081-ED98-44BF-9BE9-45D5788C0539}"/>
              </a:ext>
            </a:extLst>
          </p:cNvPr>
          <p:cNvSpPr>
            <a:spLocks noGrp="1"/>
          </p:cNvSpPr>
          <p:nvPr>
            <p:ph type="pic" idx="1"/>
          </p:nvPr>
        </p:nvSpPr>
        <p:spPr/>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(H)erken de verliezen</a:t>
            </a:r>
          </a:p>
        </p:txBody>
      </p:sp>
      <p:sp>
        <p:nvSpPr>
          <p:cNvPr id="5" name="Tijdelijke aanduiding voor tekst 4"/>
          <p:cNvSpPr>
            <a:spLocks noGrp="1"/>
          </p:cNvSpPr>
          <p:nvPr>
            <p:ph type="body" idx="1"/>
          </p:nvPr>
        </p:nvSpPr>
        <p:spPr/>
        <p:txBody>
          <a:bodyPr/>
          <a:lstStyle/>
          <a:p>
            <a:r>
              <a:rPr lang="nl-NL" dirty="0"/>
              <a:t>Verlies definitie</a:t>
            </a:r>
          </a:p>
          <a:p>
            <a:r>
              <a:rPr lang="nl-NL" dirty="0"/>
              <a:t>Verliezen binnen kindspoor</a:t>
            </a:r>
          </a:p>
          <a:p>
            <a:r>
              <a:rPr lang="nl-NL" dirty="0"/>
              <a:t>Werken met de aandachtsdriehoek</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boom.jpg"/>
          <p:cNvPicPr>
            <a:picLocks noGrp="1" noChangeAspect="1"/>
          </p:cNvPicPr>
          <p:nvPr>
            <p:ph sz="half" idx="4294967295"/>
          </p:nvPr>
        </p:nvPicPr>
        <p:blipFill>
          <a:blip r:embed="rId3" cstate="print">
            <a:lum bright="16000"/>
          </a:blip>
          <a:stretch>
            <a:fillRect/>
          </a:stretch>
        </p:blipFill>
        <p:spPr>
          <a:xfrm>
            <a:off x="0" y="997204"/>
            <a:ext cx="8925296" cy="5877272"/>
          </a:xfrm>
          <a:prstGeom prst="rect">
            <a:avLst/>
          </a:prstGeom>
          <a:noFill/>
          <a:ln>
            <a:noFill/>
          </a:ln>
        </p:spPr>
      </p:pic>
      <p:sp>
        <p:nvSpPr>
          <p:cNvPr id="4" name="Tijdelijke aanduiding voor tekst 3"/>
          <p:cNvSpPr>
            <a:spLocks noGrp="1"/>
          </p:cNvSpPr>
          <p:nvPr>
            <p:ph type="body" idx="4294967295"/>
          </p:nvPr>
        </p:nvSpPr>
        <p:spPr>
          <a:xfrm>
            <a:off x="5652120" y="1412776"/>
            <a:ext cx="2743200" cy="2016224"/>
          </a:xfrm>
        </p:spPr>
        <p:txBody>
          <a:bodyPr/>
          <a:lstStyle/>
          <a:p>
            <a:endParaRPr lang="nl-NL" sz="1600" dirty="0"/>
          </a:p>
          <a:p>
            <a:pPr>
              <a:buNone/>
            </a:pPr>
            <a:r>
              <a:rPr lang="nl-NL" sz="1600" dirty="0"/>
              <a:t>     “het besef dat er einde is gekomen aan de bestaande hechtingsrelatie met geliefde mensen en/of andere vertrouwde  levensonderdelen”</a:t>
            </a:r>
          </a:p>
          <a:p>
            <a:endParaRPr lang="nl-NL" sz="1600" dirty="0"/>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pPr algn="r"/>
            <a:r>
              <a:rPr lang="nl-NL" dirty="0"/>
              <a:t>Secundaire verliezen bij echtscheiding</a:t>
            </a:r>
            <a:br>
              <a:rPr lang="nl-NL" dirty="0"/>
            </a:br>
            <a:r>
              <a:rPr lang="nl-NL" sz="2200" dirty="0"/>
              <a:t>brainstormen…</a:t>
            </a:r>
          </a:p>
        </p:txBody>
      </p:sp>
      <p:sp>
        <p:nvSpPr>
          <p:cNvPr id="7" name="Tijdelijke aanduiding voor tekst 6"/>
          <p:cNvSpPr>
            <a:spLocks noGrp="1"/>
          </p:cNvSpPr>
          <p:nvPr>
            <p:ph type="body" idx="1"/>
          </p:nvPr>
        </p:nvSpPr>
        <p:spPr/>
        <p:txBody>
          <a:bodyPr/>
          <a:lstStyle/>
          <a:p>
            <a:r>
              <a:rPr lang="nl-NL" dirty="0"/>
              <a:t>Bij de ouders</a:t>
            </a:r>
          </a:p>
        </p:txBody>
      </p:sp>
      <p:sp>
        <p:nvSpPr>
          <p:cNvPr id="8" name="Tijdelijke aanduiding voor tekst 7"/>
          <p:cNvSpPr>
            <a:spLocks noGrp="1"/>
          </p:cNvSpPr>
          <p:nvPr>
            <p:ph type="body" sz="half" idx="3"/>
          </p:nvPr>
        </p:nvSpPr>
        <p:spPr/>
        <p:txBody>
          <a:bodyPr/>
          <a:lstStyle/>
          <a:p>
            <a:r>
              <a:rPr lang="nl-NL" dirty="0"/>
              <a:t>Bij de kinderen</a:t>
            </a:r>
          </a:p>
        </p:txBody>
      </p:sp>
      <p:sp>
        <p:nvSpPr>
          <p:cNvPr id="6" name="Tijdelijke aanduiding voor inhoud 5"/>
          <p:cNvSpPr>
            <a:spLocks noGrp="1"/>
          </p:cNvSpPr>
          <p:nvPr>
            <p:ph sz="quarter" idx="2"/>
          </p:nvPr>
        </p:nvSpPr>
        <p:spPr/>
        <p:txBody>
          <a:bodyPr numCol="2">
            <a:normAutofit/>
          </a:bodyPr>
          <a:lstStyle/>
          <a:p>
            <a:pPr>
              <a:buFont typeface="Wingdings" panose="05000000000000000000" pitchFamily="2" charset="2"/>
              <a:buChar char="§"/>
            </a:pPr>
            <a:r>
              <a:rPr lang="nl-NL" sz="1800" dirty="0"/>
              <a:t>partner – dubbel verlies</a:t>
            </a:r>
          </a:p>
          <a:p>
            <a:pPr>
              <a:buFont typeface="Wingdings" panose="05000000000000000000" pitchFamily="2" charset="2"/>
              <a:buChar char="§"/>
            </a:pPr>
            <a:r>
              <a:rPr lang="nl-NL" sz="1800" dirty="0"/>
              <a:t>gezin</a:t>
            </a:r>
          </a:p>
          <a:p>
            <a:pPr>
              <a:buFont typeface="Wingdings" panose="05000000000000000000" pitchFamily="2" charset="2"/>
              <a:buChar char="§"/>
            </a:pPr>
            <a:r>
              <a:rPr lang="nl-NL" sz="1800" dirty="0"/>
              <a:t>vriendschap</a:t>
            </a:r>
          </a:p>
          <a:p>
            <a:pPr>
              <a:buFont typeface="Wingdings" panose="05000000000000000000" pitchFamily="2" charset="2"/>
              <a:buChar char="§"/>
            </a:pPr>
            <a:r>
              <a:rPr lang="nl-NL" sz="1800" dirty="0"/>
              <a:t>toekomstbeeld</a:t>
            </a:r>
          </a:p>
          <a:p>
            <a:pPr>
              <a:buFont typeface="Wingdings" panose="05000000000000000000" pitchFamily="2" charset="2"/>
              <a:buChar char="§"/>
            </a:pPr>
            <a:r>
              <a:rPr lang="nl-NL" sz="1800" dirty="0"/>
              <a:t>aanzien</a:t>
            </a:r>
          </a:p>
          <a:p>
            <a:pPr>
              <a:buFont typeface="Wingdings" panose="05000000000000000000" pitchFamily="2" charset="2"/>
              <a:buChar char="§"/>
            </a:pPr>
            <a:r>
              <a:rPr lang="nl-NL" sz="1800" dirty="0"/>
              <a:t>eigenwaarde </a:t>
            </a:r>
          </a:p>
          <a:p>
            <a:pPr>
              <a:buFont typeface="Wingdings" panose="05000000000000000000" pitchFamily="2" charset="2"/>
              <a:buChar char="§"/>
            </a:pPr>
            <a:r>
              <a:rPr lang="nl-NL" sz="1800" dirty="0"/>
              <a:t>familieleden</a:t>
            </a:r>
          </a:p>
          <a:p>
            <a:pPr>
              <a:buFont typeface="Wingdings" panose="05000000000000000000" pitchFamily="2" charset="2"/>
              <a:buChar char="§"/>
            </a:pPr>
            <a:r>
              <a:rPr lang="nl-NL" sz="1800" dirty="0"/>
              <a:t>woonplaats</a:t>
            </a:r>
          </a:p>
          <a:p>
            <a:pPr>
              <a:buFont typeface="Wingdings" panose="05000000000000000000" pitchFamily="2" charset="2"/>
              <a:buChar char="§"/>
            </a:pPr>
            <a:r>
              <a:rPr lang="nl-NL" sz="1800" dirty="0"/>
              <a:t>vrienden</a:t>
            </a:r>
          </a:p>
          <a:p>
            <a:pPr>
              <a:buFont typeface="Wingdings" panose="05000000000000000000" pitchFamily="2" charset="2"/>
              <a:buChar char="§"/>
            </a:pPr>
            <a:r>
              <a:rPr lang="nl-NL" sz="1800" dirty="0"/>
              <a:t>vertrouwde omgeving</a:t>
            </a:r>
          </a:p>
          <a:p>
            <a:pPr>
              <a:buFont typeface="Wingdings" panose="05000000000000000000" pitchFamily="2" charset="2"/>
              <a:buChar char="§"/>
            </a:pPr>
            <a:r>
              <a:rPr lang="nl-NL" sz="1800" dirty="0"/>
              <a:t>Huisdieren</a:t>
            </a:r>
          </a:p>
          <a:p>
            <a:pPr>
              <a:buFont typeface="Wingdings" panose="05000000000000000000" pitchFamily="2" charset="2"/>
              <a:buChar char="§"/>
            </a:pPr>
            <a:r>
              <a:rPr lang="nl-NL" sz="1800" dirty="0"/>
              <a:t>financiële verliezen </a:t>
            </a:r>
            <a:endParaRPr lang="nl-NL" sz="1800" b="1" dirty="0"/>
          </a:p>
          <a:p>
            <a:pPr>
              <a:buNone/>
            </a:pPr>
            <a:endParaRPr lang="nl-NL" sz="1800" dirty="0"/>
          </a:p>
        </p:txBody>
      </p:sp>
      <p:sp>
        <p:nvSpPr>
          <p:cNvPr id="9" name="Tijdelijke aanduiding voor inhoud 8"/>
          <p:cNvSpPr>
            <a:spLocks noGrp="1"/>
          </p:cNvSpPr>
          <p:nvPr>
            <p:ph sz="quarter" idx="4"/>
          </p:nvPr>
        </p:nvSpPr>
        <p:spPr/>
        <p:txBody>
          <a:bodyPr>
            <a:normAutofit fontScale="77500" lnSpcReduction="20000"/>
          </a:bodyPr>
          <a:lstStyle/>
          <a:p>
            <a:pPr>
              <a:buFont typeface="Wingdings" panose="05000000000000000000" pitchFamily="2" charset="2"/>
              <a:buChar char="§"/>
            </a:pPr>
            <a:r>
              <a:rPr lang="nl-NL" dirty="0"/>
              <a:t>scheiding van de ouders</a:t>
            </a:r>
          </a:p>
          <a:p>
            <a:pPr>
              <a:buFont typeface="Wingdings" panose="05000000000000000000" pitchFamily="2" charset="2"/>
              <a:buChar char="§"/>
            </a:pPr>
            <a:r>
              <a:rPr lang="nl-NL" dirty="0"/>
              <a:t>verlies van oorspronkelijke gezin</a:t>
            </a:r>
          </a:p>
          <a:p>
            <a:pPr>
              <a:buFont typeface="Wingdings" panose="05000000000000000000" pitchFamily="2" charset="2"/>
              <a:buChar char="§"/>
            </a:pPr>
            <a:r>
              <a:rPr lang="nl-NL" dirty="0"/>
              <a:t>scheiding van familie leden/ broers, zussen, opa’s , oma’s etc.</a:t>
            </a:r>
          </a:p>
          <a:p>
            <a:pPr>
              <a:buFont typeface="Wingdings" panose="05000000000000000000" pitchFamily="2" charset="2"/>
              <a:buChar char="§"/>
            </a:pPr>
            <a:r>
              <a:rPr lang="nl-NL" dirty="0"/>
              <a:t>afscheid van huidige school, buurt, vriendjes, vriendinnetjes, huisdieren</a:t>
            </a:r>
          </a:p>
          <a:p>
            <a:pPr>
              <a:buFont typeface="Wingdings" panose="05000000000000000000" pitchFamily="2" charset="2"/>
              <a:buChar char="§"/>
            </a:pPr>
            <a:r>
              <a:rPr lang="nl-NL" dirty="0"/>
              <a:t>zien 1 van de ander ouders tijden niet</a:t>
            </a:r>
          </a:p>
          <a:p>
            <a:pPr>
              <a:buFont typeface="Wingdings" panose="05000000000000000000" pitchFamily="2" charset="2"/>
              <a:buChar char="§"/>
            </a:pPr>
            <a:r>
              <a:rPr lang="nl-NL" dirty="0"/>
              <a:t>emotionele afwezigheid van ouders (emotioneel niet beschikbaar)</a:t>
            </a:r>
          </a:p>
          <a:p>
            <a:pPr>
              <a:buFont typeface="Wingdings" panose="05000000000000000000" pitchFamily="2" charset="2"/>
              <a:buChar char="§"/>
            </a:pPr>
            <a:r>
              <a:rPr lang="nl-NL" dirty="0"/>
              <a:t>diagnostiek</a:t>
            </a:r>
          </a:p>
          <a:p>
            <a:pPr>
              <a:buFont typeface="Wingdings" panose="05000000000000000000" pitchFamily="2" charset="2"/>
              <a:buChar char="§"/>
            </a:pPr>
            <a:r>
              <a:rPr lang="nl-NL" dirty="0"/>
              <a:t>verlies toekomst beeld</a:t>
            </a:r>
          </a:p>
          <a:p>
            <a:pPr>
              <a:buFont typeface="Wingdings" panose="05000000000000000000" pitchFamily="2" charset="2"/>
              <a:buChar char="§"/>
            </a:pPr>
            <a:r>
              <a:rPr lang="nl-NL" dirty="0"/>
              <a:t>vertrouwde omgeving</a:t>
            </a:r>
          </a:p>
          <a:p>
            <a:pPr>
              <a:buFont typeface="Wingdings" panose="05000000000000000000" pitchFamily="2" charset="2"/>
              <a:buChar char="§"/>
            </a:pPr>
            <a:r>
              <a:rPr lang="nl-NL" dirty="0"/>
              <a:t>verlies van identiteit</a:t>
            </a:r>
          </a:p>
          <a:p>
            <a:pPr>
              <a:buFont typeface="Wingdings" panose="05000000000000000000" pitchFamily="2" charset="2"/>
              <a:buChar char="§"/>
            </a:pPr>
            <a:r>
              <a:rPr lang="nl-NL" dirty="0"/>
              <a:t>verlies van hoop en wensen </a:t>
            </a:r>
          </a:p>
          <a:p>
            <a:pPr lvl="0">
              <a:buNone/>
            </a:pPr>
            <a:endParaRPr lang="nl-NL" dirty="0"/>
          </a:p>
          <a:p>
            <a:endParaRPr lang="nl-NL"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 calcmode="lin" valueType="num">
                                      <p:cBhvr additive="base">
                                        <p:cTn id="6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7" presetClass="entr" presetSubtype="4" fill="hold" grpId="0" nodeType="clickEffect">
                                  <p:stCondLst>
                                    <p:cond delay="0"/>
                                  </p:stCondLst>
                                  <p:childTnLst>
                                    <p:set>
                                      <p:cBhvr>
                                        <p:cTn id="72" dur="1" fill="hold">
                                          <p:stCondLst>
                                            <p:cond delay="0"/>
                                          </p:stCondLst>
                                        </p:cTn>
                                        <p:tgtEl>
                                          <p:spTgt spid="6">
                                            <p:txEl>
                                              <p:pRg st="11" end="11"/>
                                            </p:txEl>
                                          </p:spTgt>
                                        </p:tgtEl>
                                        <p:attrNameLst>
                                          <p:attrName>style.visibility</p:attrName>
                                        </p:attrNameLst>
                                      </p:cBhvr>
                                      <p:to>
                                        <p:strVal val="visible"/>
                                      </p:to>
                                    </p:set>
                                    <p:anim calcmode="lin" valueType="num">
                                      <p:cBhvr additive="base">
                                        <p:cTn id="7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grpId="0" nodeType="clickEffect">
                                  <p:stCondLst>
                                    <p:cond delay="0"/>
                                  </p:stCondLst>
                                  <p:childTnLst>
                                    <p:set>
                                      <p:cBhvr>
                                        <p:cTn id="78" dur="1" fill="hold">
                                          <p:stCondLst>
                                            <p:cond delay="0"/>
                                          </p:stCondLst>
                                        </p:cTn>
                                        <p:tgtEl>
                                          <p:spTgt spid="9">
                                            <p:txEl>
                                              <p:pRg st="0" end="0"/>
                                            </p:txEl>
                                          </p:spTgt>
                                        </p:tgtEl>
                                        <p:attrNameLst>
                                          <p:attrName>style.visibility</p:attrName>
                                        </p:attrNameLst>
                                      </p:cBhvr>
                                      <p:to>
                                        <p:strVal val="visible"/>
                                      </p:to>
                                    </p:set>
                                    <p:animEffect transition="in" filter="box(in)">
                                      <p:cBhvr>
                                        <p:cTn id="79" dur="500"/>
                                        <p:tgtEl>
                                          <p:spTgt spid="9">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 presetClass="entr" presetSubtype="16" fill="hold" grpId="0" nodeType="clickEffect">
                                  <p:stCondLst>
                                    <p:cond delay="0"/>
                                  </p:stCondLst>
                                  <p:childTnLst>
                                    <p:set>
                                      <p:cBhvr>
                                        <p:cTn id="83" dur="1" fill="hold">
                                          <p:stCondLst>
                                            <p:cond delay="0"/>
                                          </p:stCondLst>
                                        </p:cTn>
                                        <p:tgtEl>
                                          <p:spTgt spid="9">
                                            <p:txEl>
                                              <p:pRg st="1" end="1"/>
                                            </p:txEl>
                                          </p:spTgt>
                                        </p:tgtEl>
                                        <p:attrNameLst>
                                          <p:attrName>style.visibility</p:attrName>
                                        </p:attrNameLst>
                                      </p:cBhvr>
                                      <p:to>
                                        <p:strVal val="visible"/>
                                      </p:to>
                                    </p:set>
                                    <p:animEffect transition="in" filter="box(in)">
                                      <p:cBhvr>
                                        <p:cTn id="84" dur="500"/>
                                        <p:tgtEl>
                                          <p:spTgt spid="9">
                                            <p:txEl>
                                              <p:pRg st="1" end="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4" presetClass="entr" presetSubtype="16" fill="hold" grpId="0" nodeType="clickEffect">
                                  <p:stCondLst>
                                    <p:cond delay="0"/>
                                  </p:stCondLst>
                                  <p:childTnLst>
                                    <p:set>
                                      <p:cBhvr>
                                        <p:cTn id="88" dur="1" fill="hold">
                                          <p:stCondLst>
                                            <p:cond delay="0"/>
                                          </p:stCondLst>
                                        </p:cTn>
                                        <p:tgtEl>
                                          <p:spTgt spid="9">
                                            <p:txEl>
                                              <p:pRg st="2" end="2"/>
                                            </p:txEl>
                                          </p:spTgt>
                                        </p:tgtEl>
                                        <p:attrNameLst>
                                          <p:attrName>style.visibility</p:attrName>
                                        </p:attrNameLst>
                                      </p:cBhvr>
                                      <p:to>
                                        <p:strVal val="visible"/>
                                      </p:to>
                                    </p:set>
                                    <p:animEffect transition="in" filter="box(in)">
                                      <p:cBhvr>
                                        <p:cTn id="89" dur="500"/>
                                        <p:tgtEl>
                                          <p:spTgt spid="9">
                                            <p:txEl>
                                              <p:pRg st="2" end="2"/>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4" presetClass="entr" presetSubtype="16" fill="hold" grpId="0" nodeType="clickEffect">
                                  <p:stCondLst>
                                    <p:cond delay="0"/>
                                  </p:stCondLst>
                                  <p:childTnLst>
                                    <p:set>
                                      <p:cBhvr>
                                        <p:cTn id="93" dur="1" fill="hold">
                                          <p:stCondLst>
                                            <p:cond delay="0"/>
                                          </p:stCondLst>
                                        </p:cTn>
                                        <p:tgtEl>
                                          <p:spTgt spid="9">
                                            <p:txEl>
                                              <p:pRg st="3" end="3"/>
                                            </p:txEl>
                                          </p:spTgt>
                                        </p:tgtEl>
                                        <p:attrNameLst>
                                          <p:attrName>style.visibility</p:attrName>
                                        </p:attrNameLst>
                                      </p:cBhvr>
                                      <p:to>
                                        <p:strVal val="visible"/>
                                      </p:to>
                                    </p:set>
                                    <p:animEffect transition="in" filter="box(in)">
                                      <p:cBhvr>
                                        <p:cTn id="94" dur="500"/>
                                        <p:tgtEl>
                                          <p:spTgt spid="9">
                                            <p:txEl>
                                              <p:pRg st="3" end="3"/>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4" presetClass="entr" presetSubtype="16" fill="hold" grpId="0" nodeType="clickEffect">
                                  <p:stCondLst>
                                    <p:cond delay="0"/>
                                  </p:stCondLst>
                                  <p:childTnLst>
                                    <p:set>
                                      <p:cBhvr>
                                        <p:cTn id="98" dur="1" fill="hold">
                                          <p:stCondLst>
                                            <p:cond delay="0"/>
                                          </p:stCondLst>
                                        </p:cTn>
                                        <p:tgtEl>
                                          <p:spTgt spid="9">
                                            <p:txEl>
                                              <p:pRg st="4" end="4"/>
                                            </p:txEl>
                                          </p:spTgt>
                                        </p:tgtEl>
                                        <p:attrNameLst>
                                          <p:attrName>style.visibility</p:attrName>
                                        </p:attrNameLst>
                                      </p:cBhvr>
                                      <p:to>
                                        <p:strVal val="visible"/>
                                      </p:to>
                                    </p:set>
                                    <p:animEffect transition="in" filter="box(in)">
                                      <p:cBhvr>
                                        <p:cTn id="99" dur="500"/>
                                        <p:tgtEl>
                                          <p:spTgt spid="9">
                                            <p:txEl>
                                              <p:pRg st="4" end="4"/>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grpId="0" nodeType="clickEffect">
                                  <p:stCondLst>
                                    <p:cond delay="0"/>
                                  </p:stCondLst>
                                  <p:childTnLst>
                                    <p:set>
                                      <p:cBhvr>
                                        <p:cTn id="103" dur="1" fill="hold">
                                          <p:stCondLst>
                                            <p:cond delay="0"/>
                                          </p:stCondLst>
                                        </p:cTn>
                                        <p:tgtEl>
                                          <p:spTgt spid="9">
                                            <p:txEl>
                                              <p:pRg st="5" end="5"/>
                                            </p:txEl>
                                          </p:spTgt>
                                        </p:tgtEl>
                                        <p:attrNameLst>
                                          <p:attrName>style.visibility</p:attrName>
                                        </p:attrNameLst>
                                      </p:cBhvr>
                                      <p:to>
                                        <p:strVal val="visible"/>
                                      </p:to>
                                    </p:set>
                                    <p:animEffect transition="in" filter="box(in)">
                                      <p:cBhvr>
                                        <p:cTn id="104" dur="500"/>
                                        <p:tgtEl>
                                          <p:spTgt spid="9">
                                            <p:txEl>
                                              <p:pRg st="5" end="5"/>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grpId="0" nodeType="clickEffect">
                                  <p:stCondLst>
                                    <p:cond delay="0"/>
                                  </p:stCondLst>
                                  <p:childTnLst>
                                    <p:set>
                                      <p:cBhvr>
                                        <p:cTn id="108" dur="1" fill="hold">
                                          <p:stCondLst>
                                            <p:cond delay="0"/>
                                          </p:stCondLst>
                                        </p:cTn>
                                        <p:tgtEl>
                                          <p:spTgt spid="9">
                                            <p:txEl>
                                              <p:pRg st="6" end="6"/>
                                            </p:txEl>
                                          </p:spTgt>
                                        </p:tgtEl>
                                        <p:attrNameLst>
                                          <p:attrName>style.visibility</p:attrName>
                                        </p:attrNameLst>
                                      </p:cBhvr>
                                      <p:to>
                                        <p:strVal val="visible"/>
                                      </p:to>
                                    </p:set>
                                    <p:animEffect transition="in" filter="box(in)">
                                      <p:cBhvr>
                                        <p:cTn id="109" dur="500"/>
                                        <p:tgtEl>
                                          <p:spTgt spid="9">
                                            <p:txEl>
                                              <p:pRg st="6" end="6"/>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grpId="0" nodeType="clickEffect">
                                  <p:stCondLst>
                                    <p:cond delay="0"/>
                                  </p:stCondLst>
                                  <p:childTnLst>
                                    <p:set>
                                      <p:cBhvr>
                                        <p:cTn id="113" dur="1" fill="hold">
                                          <p:stCondLst>
                                            <p:cond delay="0"/>
                                          </p:stCondLst>
                                        </p:cTn>
                                        <p:tgtEl>
                                          <p:spTgt spid="9">
                                            <p:txEl>
                                              <p:pRg st="7" end="7"/>
                                            </p:txEl>
                                          </p:spTgt>
                                        </p:tgtEl>
                                        <p:attrNameLst>
                                          <p:attrName>style.visibility</p:attrName>
                                        </p:attrNameLst>
                                      </p:cBhvr>
                                      <p:to>
                                        <p:strVal val="visible"/>
                                      </p:to>
                                    </p:set>
                                    <p:animEffect transition="in" filter="box(in)">
                                      <p:cBhvr>
                                        <p:cTn id="114" dur="500"/>
                                        <p:tgtEl>
                                          <p:spTgt spid="9">
                                            <p:txEl>
                                              <p:pRg st="7" end="7"/>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grpId="0" nodeType="clickEffect">
                                  <p:stCondLst>
                                    <p:cond delay="0"/>
                                  </p:stCondLst>
                                  <p:childTnLst>
                                    <p:set>
                                      <p:cBhvr>
                                        <p:cTn id="118" dur="1" fill="hold">
                                          <p:stCondLst>
                                            <p:cond delay="0"/>
                                          </p:stCondLst>
                                        </p:cTn>
                                        <p:tgtEl>
                                          <p:spTgt spid="9">
                                            <p:txEl>
                                              <p:pRg st="8" end="8"/>
                                            </p:txEl>
                                          </p:spTgt>
                                        </p:tgtEl>
                                        <p:attrNameLst>
                                          <p:attrName>style.visibility</p:attrName>
                                        </p:attrNameLst>
                                      </p:cBhvr>
                                      <p:to>
                                        <p:strVal val="visible"/>
                                      </p:to>
                                    </p:set>
                                    <p:animEffect transition="in" filter="box(in)">
                                      <p:cBhvr>
                                        <p:cTn id="119" dur="500"/>
                                        <p:tgtEl>
                                          <p:spTgt spid="9">
                                            <p:txEl>
                                              <p:pRg st="8" end="8"/>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4" presetClass="entr" presetSubtype="16" fill="hold" grpId="0" nodeType="clickEffect">
                                  <p:stCondLst>
                                    <p:cond delay="0"/>
                                  </p:stCondLst>
                                  <p:childTnLst>
                                    <p:set>
                                      <p:cBhvr>
                                        <p:cTn id="123" dur="1" fill="hold">
                                          <p:stCondLst>
                                            <p:cond delay="0"/>
                                          </p:stCondLst>
                                        </p:cTn>
                                        <p:tgtEl>
                                          <p:spTgt spid="9">
                                            <p:txEl>
                                              <p:pRg st="9" end="9"/>
                                            </p:txEl>
                                          </p:spTgt>
                                        </p:tgtEl>
                                        <p:attrNameLst>
                                          <p:attrName>style.visibility</p:attrName>
                                        </p:attrNameLst>
                                      </p:cBhvr>
                                      <p:to>
                                        <p:strVal val="visible"/>
                                      </p:to>
                                    </p:set>
                                    <p:animEffect transition="in" filter="box(in)">
                                      <p:cBhvr>
                                        <p:cTn id="124" dur="500"/>
                                        <p:tgtEl>
                                          <p:spTgt spid="9">
                                            <p:txEl>
                                              <p:pRg st="9" end="9"/>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4" presetClass="entr" presetSubtype="16" fill="hold" grpId="0" nodeType="clickEffect">
                                  <p:stCondLst>
                                    <p:cond delay="0"/>
                                  </p:stCondLst>
                                  <p:childTnLst>
                                    <p:set>
                                      <p:cBhvr>
                                        <p:cTn id="128" dur="1" fill="hold">
                                          <p:stCondLst>
                                            <p:cond delay="0"/>
                                          </p:stCondLst>
                                        </p:cTn>
                                        <p:tgtEl>
                                          <p:spTgt spid="9">
                                            <p:txEl>
                                              <p:pRg st="10" end="10"/>
                                            </p:txEl>
                                          </p:spTgt>
                                        </p:tgtEl>
                                        <p:attrNameLst>
                                          <p:attrName>style.visibility</p:attrName>
                                        </p:attrNameLst>
                                      </p:cBhvr>
                                      <p:to>
                                        <p:strVal val="visible"/>
                                      </p:to>
                                    </p:set>
                                    <p:animEffect transition="in" filter="box(in)">
                                      <p:cBhvr>
                                        <p:cTn id="129" dur="500"/>
                                        <p:tgtEl>
                                          <p:spTgt spid="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Prikkels die verliesopleving teweegbrengen</a:t>
            </a:r>
          </a:p>
        </p:txBody>
      </p:sp>
      <p:sp>
        <p:nvSpPr>
          <p:cNvPr id="3" name="Tijdelijke aanduiding voor inhoud 2"/>
          <p:cNvSpPr>
            <a:spLocks noGrp="1"/>
          </p:cNvSpPr>
          <p:nvPr>
            <p:ph idx="1"/>
          </p:nvPr>
        </p:nvSpPr>
        <p:spPr>
          <a:xfrm>
            <a:off x="323528" y="2852936"/>
            <a:ext cx="2314600" cy="1944216"/>
          </a:xfrm>
        </p:spPr>
        <p:txBody>
          <a:bodyPr>
            <a:normAutofit/>
          </a:bodyPr>
          <a:lstStyle/>
          <a:p>
            <a:pPr>
              <a:buNone/>
            </a:pPr>
            <a:r>
              <a:rPr lang="nl-NL" sz="2000" dirty="0"/>
              <a:t>Cyclische prikkels </a:t>
            </a:r>
          </a:p>
          <a:p>
            <a:r>
              <a:rPr lang="nl-NL" sz="1600" dirty="0"/>
              <a:t>verjaardagen</a:t>
            </a:r>
          </a:p>
          <a:p>
            <a:r>
              <a:rPr lang="nl-NL" sz="1600" dirty="0"/>
              <a:t>Vakanties</a:t>
            </a:r>
          </a:p>
          <a:p>
            <a:r>
              <a:rPr lang="nl-NL" sz="1600" dirty="0"/>
              <a:t>feestdagen</a:t>
            </a:r>
          </a:p>
          <a:p>
            <a:r>
              <a:rPr lang="nl-NL" sz="1600" dirty="0"/>
              <a:t>seizoenen</a:t>
            </a:r>
          </a:p>
          <a:p>
            <a:pPr>
              <a:buNone/>
            </a:pPr>
            <a:endParaRPr lang="nl-NL" sz="1600" dirty="0"/>
          </a:p>
          <a:p>
            <a:pPr>
              <a:buNone/>
            </a:pPr>
            <a:endParaRPr lang="nl-NL" sz="1600" dirty="0"/>
          </a:p>
          <a:p>
            <a:pPr>
              <a:buNone/>
            </a:pPr>
            <a:endParaRPr lang="nl-NL" sz="1600" dirty="0"/>
          </a:p>
        </p:txBody>
      </p:sp>
      <p:sp>
        <p:nvSpPr>
          <p:cNvPr id="5" name="Rechthoek 4"/>
          <p:cNvSpPr/>
          <p:nvPr/>
        </p:nvSpPr>
        <p:spPr>
          <a:xfrm>
            <a:off x="3203848" y="2564904"/>
            <a:ext cx="2286000" cy="2123658"/>
          </a:xfrm>
          <a:prstGeom prst="rect">
            <a:avLst/>
          </a:prstGeom>
        </p:spPr>
        <p:txBody>
          <a:bodyPr>
            <a:spAutoFit/>
          </a:bodyPr>
          <a:lstStyle/>
          <a:p>
            <a:pPr marL="274320" lvl="0" indent="-274320">
              <a:spcBef>
                <a:spcPct val="20000"/>
              </a:spcBef>
              <a:buClr>
                <a:srgbClr val="0BD0D9"/>
              </a:buClr>
              <a:buSzPct val="95000"/>
            </a:pPr>
            <a:r>
              <a:rPr lang="nl-NL" sz="2000" dirty="0">
                <a:solidFill>
                  <a:prstClr val="black"/>
                </a:solidFill>
              </a:rPr>
              <a:t>Lineaire prikkels</a:t>
            </a:r>
          </a:p>
          <a:p>
            <a:pPr marL="274320" lvl="0" indent="-274320">
              <a:spcBef>
                <a:spcPct val="20000"/>
              </a:spcBef>
              <a:buClr>
                <a:srgbClr val="0BD0D9"/>
              </a:buClr>
              <a:buSzPct val="95000"/>
              <a:buFont typeface="Wingdings 2"/>
              <a:buChar char=""/>
            </a:pPr>
            <a:r>
              <a:rPr lang="nl-NL" sz="1600" dirty="0">
                <a:solidFill>
                  <a:prstClr val="black"/>
                </a:solidFill>
              </a:rPr>
              <a:t>Leeftijdsgebonden</a:t>
            </a:r>
          </a:p>
          <a:p>
            <a:pPr marL="274320" lvl="0" indent="-274320">
              <a:spcBef>
                <a:spcPct val="20000"/>
              </a:spcBef>
              <a:buClr>
                <a:srgbClr val="0BD0D9"/>
              </a:buClr>
              <a:buSzPct val="95000"/>
              <a:buFont typeface="Wingdings 2"/>
              <a:buChar char=""/>
            </a:pPr>
            <a:r>
              <a:rPr lang="nl-NL" sz="1600" dirty="0">
                <a:solidFill>
                  <a:prstClr val="black"/>
                </a:solidFill>
              </a:rPr>
              <a:t>ervaringsgebonden</a:t>
            </a:r>
          </a:p>
          <a:p>
            <a:pPr marL="274320" lvl="0" indent="-274320">
              <a:spcBef>
                <a:spcPct val="20000"/>
              </a:spcBef>
              <a:buClr>
                <a:srgbClr val="0BD0D9"/>
              </a:buClr>
              <a:buSzPct val="95000"/>
              <a:buFont typeface="Wingdings 2"/>
              <a:buChar char=""/>
            </a:pPr>
            <a:r>
              <a:rPr lang="nl-NL" sz="1600" dirty="0">
                <a:solidFill>
                  <a:prstClr val="black"/>
                </a:solidFill>
              </a:rPr>
              <a:t>overgangsgebonden</a:t>
            </a:r>
          </a:p>
          <a:p>
            <a:pPr marL="274320" lvl="0" indent="-274320">
              <a:spcBef>
                <a:spcPct val="20000"/>
              </a:spcBef>
              <a:buClr>
                <a:srgbClr val="0BD0D9"/>
              </a:buClr>
              <a:buSzPct val="95000"/>
              <a:buFont typeface="Wingdings 2"/>
              <a:buChar char=""/>
            </a:pPr>
            <a:r>
              <a:rPr lang="nl-NL" sz="1600" dirty="0">
                <a:solidFill>
                  <a:prstClr val="black"/>
                </a:solidFill>
              </a:rPr>
              <a:t>ontwikkelingsgebonden </a:t>
            </a:r>
          </a:p>
          <a:p>
            <a:pPr marL="274320" lvl="0" indent="-274320">
              <a:spcBef>
                <a:spcPct val="20000"/>
              </a:spcBef>
              <a:buClr>
                <a:srgbClr val="0BD0D9"/>
              </a:buClr>
              <a:buSzPct val="95000"/>
              <a:buFont typeface="Wingdings 2"/>
              <a:buChar char=""/>
            </a:pPr>
            <a:r>
              <a:rPr lang="nl-NL" sz="1600" dirty="0">
                <a:solidFill>
                  <a:prstClr val="black"/>
                </a:solidFill>
              </a:rPr>
              <a:t>crisisgebonden</a:t>
            </a:r>
          </a:p>
        </p:txBody>
      </p:sp>
      <p:sp>
        <p:nvSpPr>
          <p:cNvPr id="7" name="Rechthoek 6"/>
          <p:cNvSpPr/>
          <p:nvPr/>
        </p:nvSpPr>
        <p:spPr>
          <a:xfrm>
            <a:off x="6228184" y="2636912"/>
            <a:ext cx="2286000" cy="1828193"/>
          </a:xfrm>
          <a:prstGeom prst="rect">
            <a:avLst/>
          </a:prstGeom>
        </p:spPr>
        <p:txBody>
          <a:bodyPr>
            <a:spAutoFit/>
          </a:bodyPr>
          <a:lstStyle/>
          <a:p>
            <a:pPr marL="274320" lvl="0" indent="-274320">
              <a:spcBef>
                <a:spcPct val="20000"/>
              </a:spcBef>
              <a:buClr>
                <a:srgbClr val="0BD0D9"/>
              </a:buClr>
              <a:buSzPct val="95000"/>
            </a:pPr>
            <a:r>
              <a:rPr lang="nl-NL" sz="2000" dirty="0">
                <a:solidFill>
                  <a:prstClr val="black"/>
                </a:solidFill>
              </a:rPr>
              <a:t>Incidentele prikkels</a:t>
            </a:r>
          </a:p>
          <a:p>
            <a:pPr marL="274320" lvl="0" indent="-274320">
              <a:spcBef>
                <a:spcPct val="20000"/>
              </a:spcBef>
              <a:buClr>
                <a:srgbClr val="0BD0D9"/>
              </a:buClr>
              <a:buSzPct val="95000"/>
              <a:buFont typeface="Wingdings 2"/>
              <a:buChar char=""/>
            </a:pPr>
            <a:r>
              <a:rPr lang="nl-NL" sz="1600" dirty="0">
                <a:solidFill>
                  <a:prstClr val="black"/>
                </a:solidFill>
              </a:rPr>
              <a:t>geheugengebonden</a:t>
            </a:r>
          </a:p>
          <a:p>
            <a:pPr marL="274320" lvl="0" indent="-274320">
              <a:spcBef>
                <a:spcPct val="20000"/>
              </a:spcBef>
              <a:buClr>
                <a:srgbClr val="0BD0D9"/>
              </a:buClr>
              <a:buSzPct val="95000"/>
              <a:buFont typeface="Wingdings 2"/>
              <a:buChar char=""/>
            </a:pPr>
            <a:r>
              <a:rPr lang="nl-NL" sz="1600" dirty="0">
                <a:solidFill>
                  <a:prstClr val="black"/>
                </a:solidFill>
              </a:rPr>
              <a:t>herinneringen</a:t>
            </a:r>
          </a:p>
          <a:p>
            <a:pPr marL="274320" lvl="0" indent="-274320">
              <a:spcBef>
                <a:spcPct val="20000"/>
              </a:spcBef>
              <a:buClr>
                <a:srgbClr val="0BD0D9"/>
              </a:buClr>
              <a:buSzPct val="95000"/>
              <a:buFont typeface="Wingdings 2"/>
              <a:buChar char=""/>
            </a:pPr>
            <a:r>
              <a:rPr lang="nl-NL" sz="1600" dirty="0">
                <a:solidFill>
                  <a:prstClr val="black"/>
                </a:solidFill>
              </a:rPr>
              <a:t>verlies/ </a:t>
            </a:r>
            <a:r>
              <a:rPr lang="nl-NL" sz="1600" dirty="0" err="1">
                <a:solidFill>
                  <a:prstClr val="black"/>
                </a:solidFill>
              </a:rPr>
              <a:t>herenigings</a:t>
            </a:r>
            <a:r>
              <a:rPr lang="nl-NL" sz="1600" dirty="0">
                <a:solidFill>
                  <a:prstClr val="black"/>
                </a:solidFill>
              </a:rPr>
              <a:t>- gebonden</a:t>
            </a:r>
          </a:p>
          <a:p>
            <a:pPr marL="274320" lvl="0" indent="-274320">
              <a:spcBef>
                <a:spcPct val="20000"/>
              </a:spcBef>
              <a:buClr>
                <a:srgbClr val="0BD0D9"/>
              </a:buClr>
              <a:buSzPct val="95000"/>
              <a:buFont typeface="Wingdings 2"/>
              <a:buChar char=""/>
            </a:pPr>
            <a:r>
              <a:rPr lang="nl-NL" sz="1600" dirty="0">
                <a:solidFill>
                  <a:prstClr val="black"/>
                </a:solidFill>
              </a:rPr>
              <a:t>muziekaal gebonden</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dirty="0"/>
              <a:t>De aandachtsdriehoek</a:t>
            </a:r>
          </a:p>
        </p:txBody>
      </p:sp>
      <p:sp>
        <p:nvSpPr>
          <p:cNvPr id="8" name="Gelijkbenige driehoek 7"/>
          <p:cNvSpPr/>
          <p:nvPr/>
        </p:nvSpPr>
        <p:spPr>
          <a:xfrm>
            <a:off x="755576" y="2636912"/>
            <a:ext cx="3384376" cy="31683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Tekstvak 8"/>
          <p:cNvSpPr txBox="1"/>
          <p:nvPr/>
        </p:nvSpPr>
        <p:spPr>
          <a:xfrm>
            <a:off x="1691680" y="2204864"/>
            <a:ext cx="1584176" cy="369332"/>
          </a:xfrm>
          <a:prstGeom prst="rect">
            <a:avLst/>
          </a:prstGeom>
          <a:noFill/>
        </p:spPr>
        <p:txBody>
          <a:bodyPr wrap="square" rtlCol="0">
            <a:spAutoFit/>
          </a:bodyPr>
          <a:lstStyle/>
          <a:p>
            <a:pPr algn="ctr"/>
            <a:r>
              <a:rPr lang="nl-NL" b="1" dirty="0"/>
              <a:t>Impact</a:t>
            </a:r>
          </a:p>
        </p:txBody>
      </p:sp>
      <p:sp>
        <p:nvSpPr>
          <p:cNvPr id="10" name="Tekstvak 9"/>
          <p:cNvSpPr txBox="1"/>
          <p:nvPr/>
        </p:nvSpPr>
        <p:spPr>
          <a:xfrm>
            <a:off x="323528" y="5949280"/>
            <a:ext cx="936104" cy="369332"/>
          </a:xfrm>
          <a:prstGeom prst="rect">
            <a:avLst/>
          </a:prstGeom>
          <a:noFill/>
        </p:spPr>
        <p:txBody>
          <a:bodyPr wrap="square" rtlCol="0">
            <a:spAutoFit/>
          </a:bodyPr>
          <a:lstStyle/>
          <a:p>
            <a:r>
              <a:rPr lang="nl-NL" b="1" dirty="0"/>
              <a:t>Coping</a:t>
            </a:r>
          </a:p>
        </p:txBody>
      </p:sp>
      <p:sp>
        <p:nvSpPr>
          <p:cNvPr id="11" name="Tekstvak 10"/>
          <p:cNvSpPr txBox="1"/>
          <p:nvPr/>
        </p:nvSpPr>
        <p:spPr>
          <a:xfrm>
            <a:off x="3563888" y="5949280"/>
            <a:ext cx="1080120" cy="369332"/>
          </a:xfrm>
          <a:prstGeom prst="rect">
            <a:avLst/>
          </a:prstGeom>
          <a:noFill/>
        </p:spPr>
        <p:txBody>
          <a:bodyPr wrap="square" rtlCol="0">
            <a:spAutoFit/>
          </a:bodyPr>
          <a:lstStyle/>
          <a:p>
            <a:r>
              <a:rPr lang="nl-NL" b="1" dirty="0"/>
              <a:t>Support</a:t>
            </a:r>
          </a:p>
        </p:txBody>
      </p:sp>
      <p:sp>
        <p:nvSpPr>
          <p:cNvPr id="12" name="Gelijkbenige driehoek 11"/>
          <p:cNvSpPr/>
          <p:nvPr/>
        </p:nvSpPr>
        <p:spPr>
          <a:xfrm rot="10800000">
            <a:off x="1619672" y="4221088"/>
            <a:ext cx="1656184" cy="1562918"/>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3008" y="704088"/>
            <a:ext cx="8229600" cy="1143000"/>
          </a:xfrm>
        </p:spPr>
        <p:txBody>
          <a:bodyPr/>
          <a:lstStyle/>
          <a:p>
            <a:r>
              <a:rPr lang="nl-NL" dirty="0"/>
              <a:t>Verlies impact</a:t>
            </a:r>
          </a:p>
        </p:txBody>
      </p:sp>
      <p:sp>
        <p:nvSpPr>
          <p:cNvPr id="3" name="Tijdelijke aanduiding voor inhoud 2"/>
          <p:cNvSpPr>
            <a:spLocks noGrp="1"/>
          </p:cNvSpPr>
          <p:nvPr>
            <p:ph sz="half" idx="1"/>
          </p:nvPr>
        </p:nvSpPr>
        <p:spPr>
          <a:xfrm>
            <a:off x="457200" y="1920085"/>
            <a:ext cx="4038600" cy="2445019"/>
          </a:xfrm>
        </p:spPr>
        <p:txBody>
          <a:bodyPr>
            <a:normAutofit/>
          </a:bodyPr>
          <a:lstStyle/>
          <a:p>
            <a:r>
              <a:rPr lang="nl-NL" dirty="0"/>
              <a:t>Verlies impact kent 3 dimensies:</a:t>
            </a:r>
          </a:p>
          <a:p>
            <a:pPr marL="514350" indent="-514350">
              <a:buFont typeface="+mj-lt"/>
              <a:buAutoNum type="arabicParenR"/>
            </a:pPr>
            <a:r>
              <a:rPr lang="nl-NL" dirty="0"/>
              <a:t>Feitelijk verlies</a:t>
            </a:r>
          </a:p>
          <a:p>
            <a:pPr marL="514350" indent="-514350">
              <a:buFont typeface="+mj-lt"/>
              <a:buAutoNum type="arabicParenR"/>
            </a:pPr>
            <a:r>
              <a:rPr lang="nl-NL" dirty="0"/>
              <a:t>Verlies van betekenis</a:t>
            </a:r>
          </a:p>
          <a:p>
            <a:pPr marL="514350" indent="-514350">
              <a:buFont typeface="+mj-lt"/>
              <a:buAutoNum type="arabicParenR"/>
            </a:pPr>
            <a:r>
              <a:rPr lang="nl-NL" dirty="0"/>
              <a:t>Aantasting </a:t>
            </a:r>
            <a:r>
              <a:rPr lang="nl-NL" dirty="0" err="1"/>
              <a:t>vd</a:t>
            </a:r>
            <a:r>
              <a:rPr lang="nl-NL" dirty="0"/>
              <a:t> KERN</a:t>
            </a:r>
          </a:p>
          <a:p>
            <a:pPr marL="514350" indent="-514350">
              <a:buNone/>
            </a:pPr>
            <a:endParaRPr lang="nl-NL" dirty="0"/>
          </a:p>
          <a:p>
            <a:pPr marL="514350" indent="-514350">
              <a:buNone/>
            </a:pPr>
            <a:endParaRPr lang="nl-NL" dirty="0"/>
          </a:p>
        </p:txBody>
      </p:sp>
      <p:sp>
        <p:nvSpPr>
          <p:cNvPr id="4" name="Tijdelijke aanduiding voor inhoud 3"/>
          <p:cNvSpPr>
            <a:spLocks noGrp="1"/>
          </p:cNvSpPr>
          <p:nvPr>
            <p:ph sz="half" idx="2"/>
          </p:nvPr>
        </p:nvSpPr>
        <p:spPr>
          <a:xfrm>
            <a:off x="4644008" y="1920085"/>
            <a:ext cx="4038600" cy="4434840"/>
          </a:xfrm>
        </p:spPr>
        <p:txBody>
          <a:bodyPr>
            <a:normAutofit/>
          </a:bodyPr>
          <a:lstStyle/>
          <a:p>
            <a:r>
              <a:rPr lang="nl-NL" dirty="0"/>
              <a:t>Bij echtscheiding</a:t>
            </a:r>
          </a:p>
          <a:p>
            <a:pPr marL="514350" indent="-514350">
              <a:buFont typeface="+mj-lt"/>
              <a:buAutoNum type="arabicParenR"/>
            </a:pPr>
            <a:r>
              <a:rPr lang="nl-NL" dirty="0"/>
              <a:t>Ouders gaan uit elkaar</a:t>
            </a:r>
          </a:p>
          <a:p>
            <a:pPr marL="514350" indent="-514350">
              <a:buFont typeface="+mj-lt"/>
              <a:buAutoNum type="arabicParenR"/>
            </a:pPr>
            <a:r>
              <a:rPr lang="nl-NL" dirty="0"/>
              <a:t>Secundaire verliezen:</a:t>
            </a:r>
          </a:p>
          <a:p>
            <a:pPr marL="514350" indent="-514350">
              <a:buFont typeface="+mj-lt"/>
              <a:buAutoNum type="arabicParenR"/>
            </a:pPr>
            <a:r>
              <a:rPr lang="nl-NL" dirty="0"/>
              <a:t>Aantasting van de </a:t>
            </a:r>
          </a:p>
          <a:p>
            <a:pPr marL="514350" indent="-514350">
              <a:buNone/>
            </a:pPr>
            <a:endParaRPr lang="nl-NL" dirty="0"/>
          </a:p>
          <a:p>
            <a:pPr marL="514350" indent="-514350">
              <a:buNone/>
            </a:pPr>
            <a:r>
              <a:rPr lang="nl-NL" sz="2000" dirty="0"/>
              <a:t>K = ouders beslissen</a:t>
            </a:r>
          </a:p>
          <a:p>
            <a:pPr marL="514350" indent="-514350">
              <a:buNone/>
            </a:pPr>
            <a:r>
              <a:rPr lang="nl-NL" sz="2000" dirty="0"/>
              <a:t>E = ligt het aan mij?</a:t>
            </a:r>
          </a:p>
          <a:p>
            <a:pPr marL="514350" indent="-514350">
              <a:buNone/>
            </a:pPr>
            <a:r>
              <a:rPr lang="nl-NL" sz="2000" dirty="0"/>
              <a:t>R = waarom overkomt mij dit</a:t>
            </a:r>
          </a:p>
          <a:p>
            <a:pPr marL="514350" indent="-514350">
              <a:buNone/>
            </a:pPr>
            <a:r>
              <a:rPr lang="nl-NL" sz="2000" dirty="0"/>
              <a:t>N = wat gebeurt er verder</a:t>
            </a:r>
          </a:p>
        </p:txBody>
      </p:sp>
      <p:sp>
        <p:nvSpPr>
          <p:cNvPr id="5" name="Tekstvak 4"/>
          <p:cNvSpPr txBox="1"/>
          <p:nvPr/>
        </p:nvSpPr>
        <p:spPr>
          <a:xfrm>
            <a:off x="395536" y="4581128"/>
            <a:ext cx="3888432" cy="1077218"/>
          </a:xfrm>
          <a:prstGeom prst="rect">
            <a:avLst/>
          </a:prstGeom>
          <a:noFill/>
        </p:spPr>
        <p:txBody>
          <a:bodyPr wrap="square" rtlCol="0">
            <a:spAutoFit/>
          </a:bodyPr>
          <a:lstStyle/>
          <a:p>
            <a:r>
              <a:rPr lang="nl-NL" sz="1600" dirty="0" err="1"/>
              <a:t>Kontrole</a:t>
            </a:r>
            <a:endParaRPr lang="nl-NL" sz="1600" dirty="0"/>
          </a:p>
          <a:p>
            <a:r>
              <a:rPr lang="nl-NL" sz="1600" dirty="0"/>
              <a:t>Eigenwaarde</a:t>
            </a:r>
          </a:p>
          <a:p>
            <a:r>
              <a:rPr lang="nl-NL" sz="1600" dirty="0"/>
              <a:t>Rechtvaardigheidsbesef</a:t>
            </a:r>
          </a:p>
          <a:p>
            <a:r>
              <a:rPr lang="nl-NL" sz="1600" dirty="0"/>
              <a:t>Nu in relatie tot later (toekomstperspectief)</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20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2000"/>
                                        <p:tgtEl>
                                          <p:spTgt spid="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2000"/>
                                        <p:tgtEl>
                                          <p:spTgt spid="4">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2000"/>
                                        <p:tgtEl>
                                          <p:spTgt spid="4">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dirty="0"/>
              <a:t>De aandachtsdriehoek</a:t>
            </a:r>
          </a:p>
        </p:txBody>
      </p:sp>
      <p:sp>
        <p:nvSpPr>
          <p:cNvPr id="8" name="Gelijkbenige driehoek 7"/>
          <p:cNvSpPr/>
          <p:nvPr/>
        </p:nvSpPr>
        <p:spPr>
          <a:xfrm>
            <a:off x="755576" y="2636912"/>
            <a:ext cx="3384376" cy="31683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Tekstvak 8"/>
          <p:cNvSpPr txBox="1"/>
          <p:nvPr/>
        </p:nvSpPr>
        <p:spPr>
          <a:xfrm>
            <a:off x="1691680" y="2204864"/>
            <a:ext cx="1584176" cy="369332"/>
          </a:xfrm>
          <a:prstGeom prst="rect">
            <a:avLst/>
          </a:prstGeom>
          <a:noFill/>
        </p:spPr>
        <p:txBody>
          <a:bodyPr wrap="square" rtlCol="0">
            <a:spAutoFit/>
          </a:bodyPr>
          <a:lstStyle/>
          <a:p>
            <a:pPr algn="ctr"/>
            <a:r>
              <a:rPr lang="nl-NL" b="1" dirty="0"/>
              <a:t>Impact</a:t>
            </a:r>
          </a:p>
        </p:txBody>
      </p:sp>
      <p:sp>
        <p:nvSpPr>
          <p:cNvPr id="10" name="Tekstvak 9"/>
          <p:cNvSpPr txBox="1"/>
          <p:nvPr/>
        </p:nvSpPr>
        <p:spPr>
          <a:xfrm>
            <a:off x="323528" y="5949280"/>
            <a:ext cx="936104" cy="369332"/>
          </a:xfrm>
          <a:prstGeom prst="rect">
            <a:avLst/>
          </a:prstGeom>
          <a:noFill/>
        </p:spPr>
        <p:txBody>
          <a:bodyPr wrap="square" rtlCol="0">
            <a:spAutoFit/>
          </a:bodyPr>
          <a:lstStyle/>
          <a:p>
            <a:r>
              <a:rPr lang="nl-NL" b="1" dirty="0"/>
              <a:t>Coping</a:t>
            </a:r>
          </a:p>
        </p:txBody>
      </p:sp>
      <p:sp>
        <p:nvSpPr>
          <p:cNvPr id="11" name="Tekstvak 10"/>
          <p:cNvSpPr txBox="1"/>
          <p:nvPr/>
        </p:nvSpPr>
        <p:spPr>
          <a:xfrm>
            <a:off x="3563888" y="5949280"/>
            <a:ext cx="1080120" cy="369332"/>
          </a:xfrm>
          <a:prstGeom prst="rect">
            <a:avLst/>
          </a:prstGeom>
          <a:noFill/>
        </p:spPr>
        <p:txBody>
          <a:bodyPr wrap="square" rtlCol="0">
            <a:spAutoFit/>
          </a:bodyPr>
          <a:lstStyle/>
          <a:p>
            <a:r>
              <a:rPr lang="nl-NL" b="1" dirty="0"/>
              <a:t>Support</a:t>
            </a:r>
          </a:p>
        </p:txBody>
      </p:sp>
      <p:sp>
        <p:nvSpPr>
          <p:cNvPr id="12" name="Gelijkbenige driehoek 11"/>
          <p:cNvSpPr/>
          <p:nvPr/>
        </p:nvSpPr>
        <p:spPr>
          <a:xfrm rot="10800000">
            <a:off x="1619672" y="4221088"/>
            <a:ext cx="1656184" cy="1562918"/>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Tekstvak 12"/>
          <p:cNvSpPr txBox="1"/>
          <p:nvPr/>
        </p:nvSpPr>
        <p:spPr>
          <a:xfrm>
            <a:off x="1907704" y="4293096"/>
            <a:ext cx="1080120" cy="276999"/>
          </a:xfrm>
          <a:prstGeom prst="rect">
            <a:avLst/>
          </a:prstGeom>
          <a:noFill/>
        </p:spPr>
        <p:txBody>
          <a:bodyPr wrap="square" rtlCol="0">
            <a:spAutoFit/>
          </a:bodyPr>
          <a:lstStyle/>
          <a:p>
            <a:r>
              <a:rPr lang="nl-NL" sz="1200" dirty="0"/>
              <a:t>communicatie</a:t>
            </a:r>
          </a:p>
        </p:txBody>
      </p:sp>
      <p:sp>
        <p:nvSpPr>
          <p:cNvPr id="14" name="Tekstvak 13"/>
          <p:cNvSpPr txBox="1"/>
          <p:nvPr/>
        </p:nvSpPr>
        <p:spPr>
          <a:xfrm>
            <a:off x="3779912" y="3140968"/>
            <a:ext cx="4968552" cy="338554"/>
          </a:xfrm>
          <a:prstGeom prst="rect">
            <a:avLst/>
          </a:prstGeom>
          <a:noFill/>
        </p:spPr>
        <p:txBody>
          <a:bodyPr wrap="square" rtlCol="0">
            <a:spAutoFit/>
          </a:bodyPr>
          <a:lstStyle/>
          <a:p>
            <a:r>
              <a:rPr lang="nl-NL" sz="1600" dirty="0">
                <a:solidFill>
                  <a:schemeClr val="bg2">
                    <a:lumMod val="25000"/>
                  </a:schemeClr>
                </a:solidFill>
              </a:rPr>
              <a:t>“je moet de verlieslast wel zelf tillen maar niet alleen”</a:t>
            </a:r>
          </a:p>
        </p:txBody>
      </p:sp>
      <p:sp>
        <p:nvSpPr>
          <p:cNvPr id="15" name="Rechthoek 14"/>
          <p:cNvSpPr/>
          <p:nvPr/>
        </p:nvSpPr>
        <p:spPr>
          <a:xfrm>
            <a:off x="5436096" y="4365104"/>
            <a:ext cx="3707904" cy="1785104"/>
          </a:xfrm>
          <a:prstGeom prst="rect">
            <a:avLst/>
          </a:prstGeom>
        </p:spPr>
        <p:txBody>
          <a:bodyPr wrap="square">
            <a:spAutoFit/>
          </a:bodyPr>
          <a:lstStyle/>
          <a:p>
            <a:pPr lvl="0" fontAlgn="base">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1.Impact van het verlies </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Verliesverhaal/verliesgeschiedenis, de mate van ontregeling. </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2. Coping; hoe draagt de persoon zelf bij aan vervulling van behoeften? Wat meegekregen en wat zelf ontwikkeld</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Draagkracht/draaglast verhouding</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3. Support; hoe is het met het netwerk.</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steun vanuit het sociale netwerk</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Steun vanuit het </a:t>
            </a:r>
            <a:r>
              <a:rPr lang="nl-NL" sz="11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gezins-familiesysteem</a:t>
            </a:r>
            <a:endParaRPr lang="nl-NL" sz="600" dirty="0">
              <a:solidFill>
                <a:prstClr val="black"/>
              </a:solidFill>
              <a:latin typeface="Arial" panose="020B0604020202020204" pitchFamily="34" charset="0"/>
              <a:cs typeface="Arial" panose="020B0604020202020204" pitchFamily="34" charset="0"/>
            </a:endParaRPr>
          </a:p>
          <a:p>
            <a:pPr lvl="0" eaLnBrk="0" fontAlgn="base" hangingPunct="0">
              <a:spcBef>
                <a:spcPct val="0"/>
              </a:spcBef>
              <a:spcAft>
                <a:spcPct val="0"/>
              </a:spcAft>
              <a:tabLst>
                <a:tab pos="885825" algn="l"/>
                <a:tab pos="4162425" algn="l"/>
              </a:tabLst>
            </a:pPr>
            <a:r>
              <a:rPr lang="nl-NL"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t>Professionele steun vanuit de wijk/de school/werk/zorginstellingen</a:t>
            </a:r>
            <a:endParaRPr lang="nl-NL" dirty="0">
              <a:solidFill>
                <a:prstClr val="black"/>
              </a:solidFill>
              <a:latin typeface="Arial" panose="020B0604020202020204" pitchFamily="34" charset="0"/>
              <a:cs typeface="Arial" panose="020B0604020202020204"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strips(downLeft)">
                                      <p:cBhvr>
                                        <p:cTn id="25" dur="10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grpId="0" nodeType="clickEffect">
                                  <p:stCondLst>
                                    <p:cond delay="0"/>
                                  </p:stCondLst>
                                  <p:iterate type="lt">
                                    <p:tmPct val="0"/>
                                  </p:iterate>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1000" fill="hold"/>
                                        <p:tgtEl>
                                          <p:spTgt spid="14"/>
                                        </p:tgtEl>
                                        <p:attrNameLst>
                                          <p:attrName>ppt_x</p:attrName>
                                        </p:attrNameLst>
                                      </p:cBhvr>
                                      <p:tavLst>
                                        <p:tav tm="0">
                                          <p:val>
                                            <p:strVal val="1+#ppt_w/2"/>
                                          </p:val>
                                        </p:tav>
                                        <p:tav tm="100000">
                                          <p:val>
                                            <p:strVal val="#ppt_x"/>
                                          </p:val>
                                        </p:tav>
                                      </p:tavLst>
                                    </p:anim>
                                    <p:anim calcmode="lin" valueType="num">
                                      <p:cBhvr additive="base">
                                        <p:cTn id="31" dur="10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55</TotalTime>
  <Words>1521</Words>
  <Application>Microsoft Office PowerPoint</Application>
  <PresentationFormat>Diavoorstelling (4:3)</PresentationFormat>
  <Paragraphs>241</Paragraphs>
  <Slides>23</Slides>
  <Notes>16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Calibri</vt:lpstr>
      <vt:lpstr>Wingdings</vt:lpstr>
      <vt:lpstr>Wingdings 2</vt:lpstr>
      <vt:lpstr>Stroom</vt:lpstr>
      <vt:lpstr>Rouw &amp; verlies</vt:lpstr>
      <vt:lpstr>Inleiding</vt:lpstr>
      <vt:lpstr>(H)erken de verliezen</vt:lpstr>
      <vt:lpstr>PowerPoint-presentatie</vt:lpstr>
      <vt:lpstr>Secundaire verliezen bij echtscheiding brainstormen…</vt:lpstr>
      <vt:lpstr>Prikkels die verliesopleving teweegbrengen</vt:lpstr>
      <vt:lpstr>De aandachtsdriehoek</vt:lpstr>
      <vt:lpstr>Verlies impact</vt:lpstr>
      <vt:lpstr>De aandachtsdriehoek</vt:lpstr>
      <vt:lpstr>invoegen genogram</vt:lpstr>
      <vt:lpstr>invoegen genogram</vt:lpstr>
      <vt:lpstr>tijdslijn</vt:lpstr>
      <vt:lpstr>Wat is rouwen eigenlijk?</vt:lpstr>
      <vt:lpstr>(H)erken de rouw  </vt:lpstr>
      <vt:lpstr> Hoe rouwt een kind tov volwassenen</vt:lpstr>
      <vt:lpstr> Rouwtaken</vt:lpstr>
      <vt:lpstr>PowerPoint-presentatie</vt:lpstr>
      <vt:lpstr>Bij echtscheiding </vt:lpstr>
      <vt:lpstr>Het duale procesmodel</vt:lpstr>
      <vt:lpstr>Verliescirkel</vt:lpstr>
      <vt:lpstr>werkmethoden</vt:lpstr>
      <vt:lpstr>Adviezen</vt:lpstr>
      <vt:lpstr>Tot Slot…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Rouw &amp; verlies</dc:title>
  <dc:creator>Eigenaar</dc:creator>
  <cp:lastModifiedBy>Claudia Lavin Luengo</cp:lastModifiedBy>
  <cp:revision>51</cp:revision>
  <dcterms:created xsi:type="dcterms:W3CDTF">2018-05-14T10:31:00Z</dcterms:created>
  <dcterms:modified xsi:type="dcterms:W3CDTF">2021-02-26T15:42:01Z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1033-10.2.0.5832</vt:lpwstr>
  </property>
</Properties>
</file>